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320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28" r:id="rId15"/>
    <p:sldId id="329" r:id="rId16"/>
    <p:sldId id="269" r:id="rId17"/>
    <p:sldId id="270" r:id="rId18"/>
    <p:sldId id="271" r:id="rId19"/>
    <p:sldId id="272" r:id="rId20"/>
    <p:sldId id="300" r:id="rId21"/>
    <p:sldId id="273" r:id="rId22"/>
    <p:sldId id="275" r:id="rId23"/>
    <p:sldId id="301" r:id="rId24"/>
    <p:sldId id="302" r:id="rId25"/>
    <p:sldId id="303" r:id="rId26"/>
    <p:sldId id="304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17" r:id="rId40"/>
    <p:sldId id="318" r:id="rId41"/>
    <p:sldId id="319" r:id="rId42"/>
    <p:sldId id="281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94525C-4FB7-432D-AAF0-8C5D4AA4704B}" v="6" dt="2022-01-28T19:29:35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 Filer" userId="e2ed9d4a-8b51-463b-80d9-78eb8b453a31" providerId="ADAL" clId="{FD94525C-4FB7-432D-AAF0-8C5D4AA4704B}"/>
    <pc:docChg chg="custSel modSld modMainMaster">
      <pc:chgData name="Ali Filer" userId="e2ed9d4a-8b51-463b-80d9-78eb8b453a31" providerId="ADAL" clId="{FD94525C-4FB7-432D-AAF0-8C5D4AA4704B}" dt="2022-01-28T19:29:38.719" v="18" actId="1076"/>
      <pc:docMkLst>
        <pc:docMk/>
      </pc:docMkLst>
      <pc:sldChg chg="addSp modSp mod setBg">
        <pc:chgData name="Ali Filer" userId="e2ed9d4a-8b51-463b-80d9-78eb8b453a31" providerId="ADAL" clId="{FD94525C-4FB7-432D-AAF0-8C5D4AA4704B}" dt="2022-01-28T19:29:38.719" v="18" actId="1076"/>
        <pc:sldMkLst>
          <pc:docMk/>
          <pc:sldMk cId="1949242583" sldId="256"/>
        </pc:sldMkLst>
        <pc:spChg chg="mod">
          <ac:chgData name="Ali Filer" userId="e2ed9d4a-8b51-463b-80d9-78eb8b453a31" providerId="ADAL" clId="{FD94525C-4FB7-432D-AAF0-8C5D4AA4704B}" dt="2022-01-28T19:20:04.824" v="3" actId="6549"/>
          <ac:spMkLst>
            <pc:docMk/>
            <pc:sldMk cId="1949242583" sldId="256"/>
            <ac:spMk id="5" creationId="{0CA96221-E7DA-4162-AF2C-5DE3ECBCCAB2}"/>
          </ac:spMkLst>
        </pc:spChg>
        <pc:picChg chg="add mod">
          <ac:chgData name="Ali Filer" userId="e2ed9d4a-8b51-463b-80d9-78eb8b453a31" providerId="ADAL" clId="{FD94525C-4FB7-432D-AAF0-8C5D4AA4704B}" dt="2022-01-28T19:29:38.719" v="18" actId="1076"/>
          <ac:picMkLst>
            <pc:docMk/>
            <pc:sldMk cId="1949242583" sldId="256"/>
            <ac:picMk id="6" creationId="{581F02A9-31BB-4A94-B6D4-330805060EC8}"/>
          </ac:picMkLst>
        </pc:picChg>
      </pc:sldChg>
      <pc:sldChg chg="addSp delSp modSp mod">
        <pc:chgData name="Ali Filer" userId="e2ed9d4a-8b51-463b-80d9-78eb8b453a31" providerId="ADAL" clId="{FD94525C-4FB7-432D-AAF0-8C5D4AA4704B}" dt="2022-01-28T19:21:04.706" v="16" actId="20577"/>
        <pc:sldMkLst>
          <pc:docMk/>
          <pc:sldMk cId="3497068539" sldId="281"/>
        </pc:sldMkLst>
        <pc:spChg chg="add mod">
          <ac:chgData name="Ali Filer" userId="e2ed9d4a-8b51-463b-80d9-78eb8b453a31" providerId="ADAL" clId="{FD94525C-4FB7-432D-AAF0-8C5D4AA4704B}" dt="2022-01-28T19:21:04.706" v="16" actId="20577"/>
          <ac:spMkLst>
            <pc:docMk/>
            <pc:sldMk cId="3497068539" sldId="281"/>
            <ac:spMk id="9" creationId="{37DEBF6B-D329-42B0-BEF8-D63873F4C48E}"/>
          </ac:spMkLst>
        </pc:spChg>
        <pc:picChg chg="del">
          <ac:chgData name="Ali Filer" userId="e2ed9d4a-8b51-463b-80d9-78eb8b453a31" providerId="ADAL" clId="{FD94525C-4FB7-432D-AAF0-8C5D4AA4704B}" dt="2022-01-28T19:20:23.727" v="4" actId="21"/>
          <ac:picMkLst>
            <pc:docMk/>
            <pc:sldMk cId="3497068539" sldId="281"/>
            <ac:picMk id="2" creationId="{58B3542A-EA4E-4009-BDE2-A4F5C552B5E2}"/>
          </ac:picMkLst>
        </pc:picChg>
        <pc:picChg chg="mod">
          <ac:chgData name="Ali Filer" userId="e2ed9d4a-8b51-463b-80d9-78eb8b453a31" providerId="ADAL" clId="{FD94525C-4FB7-432D-AAF0-8C5D4AA4704B}" dt="2022-01-28T19:20:29.974" v="6" actId="1076"/>
          <ac:picMkLst>
            <pc:docMk/>
            <pc:sldMk cId="3497068539" sldId="281"/>
            <ac:picMk id="4" creationId="{7D750927-BDC7-46C8-9D1C-06DC8827E2A7}"/>
          </ac:picMkLst>
        </pc:picChg>
        <pc:picChg chg="add mod">
          <ac:chgData name="Ali Filer" userId="e2ed9d4a-8b51-463b-80d9-78eb8b453a31" providerId="ADAL" clId="{FD94525C-4FB7-432D-AAF0-8C5D4AA4704B}" dt="2022-01-28T19:20:46.994" v="12" actId="1076"/>
          <ac:picMkLst>
            <pc:docMk/>
            <pc:sldMk cId="3497068539" sldId="281"/>
            <ac:picMk id="5" creationId="{56F5D890-829B-49E4-853B-4FEA5FEC73F7}"/>
          </ac:picMkLst>
        </pc:picChg>
        <pc:picChg chg="del">
          <ac:chgData name="Ali Filer" userId="e2ed9d4a-8b51-463b-80d9-78eb8b453a31" providerId="ADAL" clId="{FD94525C-4FB7-432D-AAF0-8C5D4AA4704B}" dt="2022-01-28T19:20:26.063" v="5" actId="21"/>
          <ac:picMkLst>
            <pc:docMk/>
            <pc:sldMk cId="3497068539" sldId="281"/>
            <ac:picMk id="2050" creationId="{81611C1C-3216-46A5-BB85-C12DA50154DA}"/>
          </ac:picMkLst>
        </pc:picChg>
      </pc:sldChg>
      <pc:sldMasterChg chg="setBg modSldLayout">
        <pc:chgData name="Ali Filer" userId="e2ed9d4a-8b51-463b-80d9-78eb8b453a31" providerId="ADAL" clId="{FD94525C-4FB7-432D-AAF0-8C5D4AA4704B}" dt="2022-01-28T19:19:58.926" v="2"/>
        <pc:sldMasterMkLst>
          <pc:docMk/>
          <pc:sldMasterMk cId="2065311694" sldId="2147483648"/>
        </pc:sldMasterMkLst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3962959908" sldId="2147483649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3181070161" sldId="2147483650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4014505663" sldId="2147483651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2789678038" sldId="2147483652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3867592917" sldId="2147483653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3471893096" sldId="2147483654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2054294111" sldId="2147483655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104284766" sldId="2147483656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1798537450" sldId="2147483657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4274116660" sldId="2147483658"/>
          </pc:sldLayoutMkLst>
        </pc:sldLayoutChg>
        <pc:sldLayoutChg chg="setBg">
          <pc:chgData name="Ali Filer" userId="e2ed9d4a-8b51-463b-80d9-78eb8b453a31" providerId="ADAL" clId="{FD94525C-4FB7-432D-AAF0-8C5D4AA4704B}" dt="2022-01-28T19:19:58.926" v="2"/>
          <pc:sldLayoutMkLst>
            <pc:docMk/>
            <pc:sldMasterMk cId="2065311694" sldId="2147483648"/>
            <pc:sldLayoutMk cId="3197530239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ECAA8-AEDE-4546-B39A-3A1C2A76D8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543968-3F09-4908-8DFF-F8D35618C9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05AF3F-1917-4D8C-BCD9-262885DE6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2E54E-3813-4352-9C46-8C1837250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621F4-27BD-4C3D-A57C-535FCE40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95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0B677-2BB8-4AD1-BC3F-5DDF7A624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94B10-19B9-4406-ADEA-4C8222E72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81DE72-AF14-4662-96E6-93FD0D6C3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436D4-5489-4FC9-8644-9F93756C2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0AB81A-4D77-4535-A86A-754761B42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070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ABC1C-1336-4938-BEF3-8112F30D9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2F410-BDB9-4707-AA30-34A4CF2AA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57ACC-327C-4438-8A59-E397E4129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B3565C-A65C-450B-ADEA-C2ABCD108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9A8FC5-902D-444D-A122-BEF595A811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50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29C4C-668A-4F93-AD4C-3E2F092F6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6BDE3-5C88-422C-9A8C-FCBEB69A8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50A6B-E15A-4C97-9F07-FFD7873C2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09FBB-2E6C-4966-8B49-23AA9045E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62B5D2-3743-4A15-8BA9-0B583FE1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2B5D5-B19B-4A11-9BFF-D16B5646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67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6D45-F4F7-485B-B050-55B68DD81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197ED7-800E-47FE-A6E0-FC2D233E4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4464D4-B2C6-4897-B8C5-53A9D1D371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8DED1F-CA38-4C82-B0C0-5648FCF6E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A3DD0F-C6BD-41B6-B07D-490926F398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AF0E1E-4D80-4B09-ABD7-8A250D60A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F770D3-99D0-4A21-964A-CEC660220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25DCA9-8F1A-4A24-B13C-8DF0BDB70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92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31E2B-BA49-4657-8613-36FF098F3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889E15-E094-4436-87B8-852D2C36C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363D72-D72B-4DEC-B631-D05353EAD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035AF-686D-453F-BA09-11FE1A24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893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C2A41E-3861-4A2F-BA10-4830751C6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D093C6-887A-442F-B04F-413E3F632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BF153-B2A7-47C3-88BD-545486CD3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294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1CF4E-B630-4A99-A592-B5605D4D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74361D-5807-4377-A965-EA0B44CC2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88A30-3FA5-4021-BBD6-0FF11FA33E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B8EAA-67E2-4DFE-85AF-26C935A0F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A57BE-C55B-48AE-A44A-72C91A4E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04591-8B9C-4723-BC50-B3638449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8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94B0C-9E08-4D2D-B5DA-CC38FAF69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7AA500-C4C9-4EE4-823C-E6D83D3D0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0D94B-A216-4468-A1F6-324B04291A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1DB25-6B20-4525-9539-62DDB41A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6EA77E-A533-48FA-9A0E-A28972BFF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B506EC-9395-4A31-A8EB-A7B423A6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537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A4CB3-3439-4162-A20C-4F920638E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5B7A04-9958-4C17-BACE-8350A2D1E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1B559-72FC-4B42-BE9C-AE654991E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7838E-9ADB-4753-82C6-4EBFBD1C9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E909B-F9D6-4E89-A87D-CC11637FB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4116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A32107-CE6C-4346-9DC2-263FD27569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5B436D-FA26-46B3-B4C8-2035DA994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856F9-C2C3-4481-B36F-733F0FBC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5CC6F-07B4-4B05-95A2-5B2E98156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A6D097-BD12-4297-8913-C7D722BF9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30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5D7A05-3E52-42CA-B4CC-BD4498B67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564C93-BFAF-417F-B1C6-AD4E86CD5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3D86DE-30E9-42FD-9468-0328A700AB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D0155F-C9DA-46BB-8F71-86D8D8EAF496}" type="datetimeFigureOut">
              <a:rPr lang="en-GB" smtClean="0"/>
              <a:t>19/12/2025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23403-0BCE-442A-A284-EC2E699BE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79D6-9C41-4AB1-8631-B6CC86EEF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5B82F-3153-479C-935D-CB5B2B2CA7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3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fo@downsyndromeuk.co.uk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5M--xOyGUX4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CA96221-E7DA-4162-AF2C-5DE3ECBCCAB2}"/>
              </a:ext>
            </a:extLst>
          </p:cNvPr>
          <p:cNvSpPr txBox="1"/>
          <p:nvPr/>
        </p:nvSpPr>
        <p:spPr>
          <a:xfrm>
            <a:off x="380206" y="566600"/>
            <a:ext cx="1143158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This presentation has been created by Down syndrome UK,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registered charity number 1184564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It is available for general use but would ask that if a school has a member(s) who has/have Down syndrome, or there are close relatives of a young person with Down syndrome, 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that you seek permission of the Parents/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Carers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first.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hope you find this presentation informative and insightful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would welcome your feedback: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info@downsyndromeuk.co.uk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Please note that this presentation contains links to YouTube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 please ensure you can access beforehand</a:t>
            </a:r>
          </a:p>
          <a:p>
            <a:pPr algn="ctr"/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There is an accompanying lesson plan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F1CBD90A-3EEC-4F02-A2A3-6A990975F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776" y="4983974"/>
            <a:ext cx="3421224" cy="2280816"/>
          </a:xfrm>
          <a:prstGeom prst="rect">
            <a:avLst/>
          </a:prstGeom>
        </p:spPr>
      </p:pic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62D0AB49-1B80-004B-D260-7960CE495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918" y="4967805"/>
            <a:ext cx="3194161" cy="176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24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5C16F910-30FD-4939-997E-898D5ECC45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60" t="27403" r="57341" b="25724"/>
          <a:stretch/>
        </p:blipFill>
        <p:spPr>
          <a:xfrm>
            <a:off x="1549400" y="10951"/>
            <a:ext cx="9296400" cy="68470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E3A5E0-0CD4-414E-855D-85CB751EFC13}"/>
              </a:ext>
            </a:extLst>
          </p:cNvPr>
          <p:cNvSpPr txBox="1"/>
          <p:nvPr/>
        </p:nvSpPr>
        <p:spPr>
          <a:xfrm>
            <a:off x="3706368" y="5419344"/>
            <a:ext cx="5041392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Berlin Sans FB" panose="020E0602020502020306" pitchFamily="34" charset="0"/>
              </a:rPr>
              <a:t>Celebrating Down syndrome!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4A92A-2FF2-4206-B0AA-82312CF8FACE}"/>
              </a:ext>
            </a:extLst>
          </p:cNvPr>
          <p:cNvSpPr txBox="1"/>
          <p:nvPr/>
        </p:nvSpPr>
        <p:spPr>
          <a:xfrm>
            <a:off x="1549400" y="60512"/>
            <a:ext cx="28373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Lower KS2 Presentation </a:t>
            </a:r>
          </a:p>
        </p:txBody>
      </p:sp>
    </p:spTree>
    <p:extLst>
      <p:ext uri="{BB962C8B-B14F-4D97-AF65-F5344CB8AC3E}">
        <p14:creationId xmlns:p14="http://schemas.microsoft.com/office/powerpoint/2010/main" val="2066654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D6CBE13E-260E-43AE-8997-9CB4E263CC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937" t="24630" r="65313" b="29259"/>
          <a:stretch/>
        </p:blipFill>
        <p:spPr>
          <a:xfrm>
            <a:off x="2956193" y="0"/>
            <a:ext cx="6279614" cy="6858000"/>
          </a:xfrm>
          <a:prstGeom prst="rect">
            <a:avLst/>
          </a:prstGeom>
        </p:spPr>
      </p:pic>
      <p:pic>
        <p:nvPicPr>
          <p:cNvPr id="4" name="Picture 3" descr="A logo with text on it&#10;&#10;AI-generated content may be incorrect.">
            <a:extLst>
              <a:ext uri="{FF2B5EF4-FFF2-40B4-BE49-F238E27FC236}">
                <a16:creationId xmlns:a16="http://schemas.microsoft.com/office/drawing/2014/main" id="{4270A5D7-514D-520E-138D-07A2F5DB5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2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56EBEEE9-E4D5-4AFB-95D1-BBE0EAC960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25" t="27222" r="75834" b="32778"/>
          <a:stretch/>
        </p:blipFill>
        <p:spPr>
          <a:xfrm>
            <a:off x="342900" y="292100"/>
            <a:ext cx="5232870" cy="6350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DAE279-0640-4550-B731-1583C9CCF915}"/>
              </a:ext>
            </a:extLst>
          </p:cNvPr>
          <p:cNvSpPr txBox="1"/>
          <p:nvPr/>
        </p:nvSpPr>
        <p:spPr>
          <a:xfrm>
            <a:off x="5880100" y="292100"/>
            <a:ext cx="54102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This is Ella.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 is seven years old and likes to go to school.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Every day she packs her lunch and puts on her backpack.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 you like school?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70125861-85E3-7DBB-B0B0-E3B84B903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00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57CBD34E-4D51-4E53-BE61-1FDC5EF681A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20" t="24814" r="73647" b="31852"/>
          <a:stretch/>
        </p:blipFill>
        <p:spPr>
          <a:xfrm>
            <a:off x="355599" y="330200"/>
            <a:ext cx="5944903" cy="6210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BFE3C3-19DC-402D-8123-6E1CA6D66C9E}"/>
              </a:ext>
            </a:extLst>
          </p:cNvPr>
          <p:cNvSpPr txBox="1"/>
          <p:nvPr/>
        </p:nvSpPr>
        <p:spPr>
          <a:xfrm>
            <a:off x="6539197" y="711200"/>
            <a:ext cx="544325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Ella has blond hair and blue eyes. She wears pink glasses.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 you have blue eyes too?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Or do you have brown eyes?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Maybe your eyes are green.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Or purple.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Or maybe even aquamarine.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8A9BFEA4-679E-D77C-79BB-8571692B7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902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D44B40D1-C911-42C2-9E60-978A7D2206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1" t="44074" r="52188" b="33518"/>
          <a:stretch/>
        </p:blipFill>
        <p:spPr>
          <a:xfrm>
            <a:off x="317658" y="1871807"/>
            <a:ext cx="11556684" cy="31143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BE9529-754D-464E-B19C-D388032523C4}"/>
              </a:ext>
            </a:extLst>
          </p:cNvPr>
          <p:cNvSpPr txBox="1"/>
          <p:nvPr/>
        </p:nvSpPr>
        <p:spPr>
          <a:xfrm>
            <a:off x="444500" y="419100"/>
            <a:ext cx="1087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 is small. She might be smaller than you.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she might not run as fast as you.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23A2CF-853D-414A-98D5-BB9ACF50469B}"/>
              </a:ext>
            </a:extLst>
          </p:cNvPr>
          <p:cNvSpPr txBox="1"/>
          <p:nvPr/>
        </p:nvSpPr>
        <p:spPr>
          <a:xfrm>
            <a:off x="444500" y="5232040"/>
            <a:ext cx="1078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But she still wants to be included… just like you.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0FAFF377-EE41-F8B3-1C1B-3B8B378402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47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3BC1A3FF-AFE4-4A5E-9253-A386A85FB2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75" t="19815" r="54896" b="36666"/>
          <a:stretch/>
        </p:blipFill>
        <p:spPr>
          <a:xfrm>
            <a:off x="419100" y="304799"/>
            <a:ext cx="5270500" cy="622395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29112E-ED0B-4B8F-9836-6FA331B615C4}"/>
              </a:ext>
            </a:extLst>
          </p:cNvPr>
          <p:cNvSpPr txBox="1"/>
          <p:nvPr/>
        </p:nvSpPr>
        <p:spPr>
          <a:xfrm>
            <a:off x="5943600" y="304799"/>
            <a:ext cx="56769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 can count to ten and knows all of her letters.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She can set the table and help her baby sister get a drink of milk.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What do you help with at home?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E624D09C-4881-38EC-59B4-B91B0967CF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55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8BAB2414-D14F-419A-A749-469A6941C6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08" t="30000" r="55834" b="26481"/>
          <a:stretch/>
        </p:blipFill>
        <p:spPr>
          <a:xfrm>
            <a:off x="342900" y="253999"/>
            <a:ext cx="4889500" cy="631336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1F40C31-CA67-48BF-9808-791AC5CCC88E}"/>
              </a:ext>
            </a:extLst>
          </p:cNvPr>
          <p:cNvSpPr txBox="1"/>
          <p:nvPr/>
        </p:nvSpPr>
        <p:spPr>
          <a:xfrm>
            <a:off x="5651500" y="533400"/>
            <a:ext cx="5410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 loves to dance and ride her bike.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Ella’s bike is blue with a basket on the front.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 you have a bike?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What colour is it?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AB9E4D31-E0CE-05EE-C7F7-58FBD86A1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2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F9650620-75BF-462C-8BEF-F25F6A2845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62" t="28148" r="55417" b="26297"/>
          <a:stretch/>
        </p:blipFill>
        <p:spPr>
          <a:xfrm>
            <a:off x="381000" y="304800"/>
            <a:ext cx="4445000" cy="63206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F79D627-82AF-447A-8E67-0EE5D277AD63}"/>
              </a:ext>
            </a:extLst>
          </p:cNvPr>
          <p:cNvSpPr txBox="1"/>
          <p:nvPr/>
        </p:nvSpPr>
        <p:spPr>
          <a:xfrm>
            <a:off x="4927600" y="190500"/>
            <a:ext cx="7124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Ella has Down syndrome.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Down Syndrome is not a disease. You cannot catch Down Syndrome; it is something Ella was born with. </a:t>
            </a: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Ella wants to be treated with respect. </a:t>
            </a:r>
          </a:p>
          <a:p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Sometimes Ella needs help and sometimes she likes to do things by herself… just like you.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55AFAE82-506B-830D-900D-9DA00B701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2351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EEEDDE4A-64DC-47FB-A8D7-069BC157D8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35" t="43545" r="79284" b="17758"/>
          <a:stretch/>
        </p:blipFill>
        <p:spPr>
          <a:xfrm>
            <a:off x="304800" y="279399"/>
            <a:ext cx="4025900" cy="631334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57E0B1-A09C-4F9C-8A0F-AABFC69F858E}"/>
              </a:ext>
            </a:extLst>
          </p:cNvPr>
          <p:cNvSpPr txBox="1"/>
          <p:nvPr/>
        </p:nvSpPr>
        <p:spPr>
          <a:xfrm>
            <a:off x="4648200" y="508000"/>
            <a:ext cx="7035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 has a hard time saying some words.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She has to practise some words just like she has to practise sitting still.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 you have to practise sitting still?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C1DAF365-7ED0-FBCA-8B96-DB712B8F5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6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93B3D890-E007-4AAE-9FB2-CF8F590776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58" t="26296" r="74688" b="33148"/>
          <a:stretch/>
        </p:blipFill>
        <p:spPr>
          <a:xfrm>
            <a:off x="342900" y="279400"/>
            <a:ext cx="5206188" cy="6299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5B3B31-A66C-449E-8CD7-720B3E3AFDAA}"/>
              </a:ext>
            </a:extLst>
          </p:cNvPr>
          <p:cNvSpPr txBox="1"/>
          <p:nvPr/>
        </p:nvSpPr>
        <p:spPr>
          <a:xfrm>
            <a:off x="5651500" y="643235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 can be a good friend.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She can play games and run and jump and climb.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She can share and sometimes she can be very, very silly.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 you like to be silly?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30312365-BB56-9991-823B-DD7442EEF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15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DD859157-1AE3-4F9A-8C03-2232A31A3B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42" t="39259" r="55937" b="20555"/>
          <a:stretch/>
        </p:blipFill>
        <p:spPr>
          <a:xfrm>
            <a:off x="304800" y="355599"/>
            <a:ext cx="4254500" cy="619615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27E67C-9619-4D2B-984D-A9DAF52DDD9C}"/>
              </a:ext>
            </a:extLst>
          </p:cNvPr>
          <p:cNvSpPr txBox="1"/>
          <p:nvPr/>
        </p:nvSpPr>
        <p:spPr>
          <a:xfrm>
            <a:off x="4826000" y="629335"/>
            <a:ext cx="6096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Ella likes to learn and play but most of all, Ella loves to be with her friends.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What do you think it means to be a good friend?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1F5E375C-F315-BB6A-AE24-349B50AE76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051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AB590F5-DF28-4FA0-B0E3-CA0D48DB0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87" t="21481" r="51667" b="32778"/>
          <a:stretch/>
        </p:blipFill>
        <p:spPr>
          <a:xfrm>
            <a:off x="6096000" y="298450"/>
            <a:ext cx="5754128" cy="6261100"/>
          </a:xfrm>
          <a:prstGeom prst="rect">
            <a:avLst/>
          </a:prstGeom>
          <a:effectLst>
            <a:softEdge rad="698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1214B-B90C-4210-90C8-8D7927704E66}"/>
              </a:ext>
            </a:extLst>
          </p:cNvPr>
          <p:cNvSpPr txBox="1"/>
          <p:nvPr/>
        </p:nvSpPr>
        <p:spPr>
          <a:xfrm>
            <a:off x="469900" y="603935"/>
            <a:ext cx="50292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What is Down syndrome?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Babies are born with Down syndrome and will always have it.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1111A6AC-ADFA-0279-053A-2EE7158F4C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766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78EC1B1B-1133-4971-8029-1AD695F584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79" t="32777" r="52292" b="24445"/>
          <a:stretch/>
        </p:blipFill>
        <p:spPr>
          <a:xfrm>
            <a:off x="5816600" y="279399"/>
            <a:ext cx="6019800" cy="6235757"/>
          </a:xfrm>
          <a:prstGeom prst="rect">
            <a:avLst/>
          </a:prstGeom>
          <a:effectLst>
            <a:softEdge rad="9144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378390-18B5-4E78-B457-78F171CB48AC}"/>
              </a:ext>
            </a:extLst>
          </p:cNvPr>
          <p:cNvSpPr txBox="1"/>
          <p:nvPr/>
        </p:nvSpPr>
        <p:spPr>
          <a:xfrm>
            <a:off x="355600" y="1606812"/>
            <a:ext cx="5461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Down syndrome is not an illness.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cannot catch it like a cold.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D89D5502-BE8E-ED3E-A187-A094133036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121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7CD5F60-910D-400B-9AC9-A3385627D42A}"/>
              </a:ext>
            </a:extLst>
          </p:cNvPr>
          <p:cNvSpPr txBox="1"/>
          <p:nvPr/>
        </p:nvSpPr>
        <p:spPr>
          <a:xfrm>
            <a:off x="96126" y="1292730"/>
            <a:ext cx="519715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share some physical characteristics...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but look more like their families than each other.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79C07D1-02C4-4014-BA60-AC0551A003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768" t="33598" r="69494" b="51389"/>
          <a:stretch/>
        </p:blipFill>
        <p:spPr>
          <a:xfrm>
            <a:off x="5504340" y="-138334"/>
            <a:ext cx="2876475" cy="3139224"/>
          </a:xfrm>
          <a:prstGeom prst="rect">
            <a:avLst/>
          </a:prstGeom>
          <a:effectLst>
            <a:softEdge rad="482600"/>
          </a:effectLst>
        </p:spPr>
      </p:pic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23E0FBF-E820-4B3F-9A71-B1F8BD0864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61" t="30748" r="51378" b="47755"/>
          <a:stretch/>
        </p:blipFill>
        <p:spPr>
          <a:xfrm>
            <a:off x="8380815" y="409191"/>
            <a:ext cx="3811185" cy="2961478"/>
          </a:xfrm>
          <a:prstGeom prst="rect">
            <a:avLst/>
          </a:prstGeom>
          <a:effectLst>
            <a:softEdge rad="266700"/>
          </a:effectLst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654EB9E-DB2C-49BA-B1FD-25AFD8AEE7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82" t="51521" r="64399" b="30651"/>
          <a:stretch/>
        </p:blipFill>
        <p:spPr>
          <a:xfrm>
            <a:off x="5082215" y="2792610"/>
            <a:ext cx="3431125" cy="2961478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4E98963-A7CF-443A-A2C3-FEF04B1EB9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123" t="61548" r="51377" b="21088"/>
          <a:stretch/>
        </p:blipFill>
        <p:spPr>
          <a:xfrm>
            <a:off x="8446976" y="3669248"/>
            <a:ext cx="3495819" cy="2731551"/>
          </a:xfrm>
          <a:prstGeom prst="rect">
            <a:avLst/>
          </a:prstGeom>
          <a:effectLst>
            <a:softEdge rad="2921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66990034-9962-50C2-EEA8-AAEA0AF835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0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FA341C6-7DA8-49B9-A253-CE07A0AC1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592" t="29932" r="52704" b="27347"/>
          <a:stretch/>
        </p:blipFill>
        <p:spPr>
          <a:xfrm>
            <a:off x="4796500" y="394218"/>
            <a:ext cx="6997394" cy="60695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F37F83-1ECF-4B2D-96FC-7C98315D79E1}"/>
              </a:ext>
            </a:extLst>
          </p:cNvPr>
          <p:cNvSpPr txBox="1"/>
          <p:nvPr/>
        </p:nvSpPr>
        <p:spPr>
          <a:xfrm>
            <a:off x="230544" y="195943"/>
            <a:ext cx="456595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It may take children with Down syndrome longer to learn some things.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Having Down syndrome can affect their speech, learning and physical development.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F4118D7-6EAC-871E-1D81-7F4BBB4F0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741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3A1773-8A31-4EC6-812F-26761AA029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9" t="39814" r="52395" b="26297"/>
          <a:stretch/>
        </p:blipFill>
        <p:spPr>
          <a:xfrm>
            <a:off x="190500" y="882650"/>
            <a:ext cx="6593763" cy="4387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52C2784-8020-46D5-AC33-9EFD0801887A}"/>
              </a:ext>
            </a:extLst>
          </p:cNvPr>
          <p:cNvSpPr txBox="1"/>
          <p:nvPr/>
        </p:nvSpPr>
        <p:spPr>
          <a:xfrm>
            <a:off x="6952876" y="396696"/>
            <a:ext cx="492760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Down syndrome is caused by an extra chromosome in your cells 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Chromosomes come in pairs - we get half from our mum and half from our dad 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without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Down Syndrome have 46 chromosomes (23 pairs) </a:t>
            </a:r>
          </a:p>
          <a:p>
            <a:pPr algn="ctr"/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People </a:t>
            </a:r>
            <a:r>
              <a:rPr lang="en-US" sz="2400" u="sng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Down Syndrome have 47 chromosomes with a 3rd copy of 21</a:t>
            </a:r>
            <a:r>
              <a:rPr lang="en-US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Chromosome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4BB34024-5758-FBB4-E0AE-40F7E7B3AF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7" y="58132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61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871106C-4374-45C3-981C-7279F95CA3B4}"/>
              </a:ext>
            </a:extLst>
          </p:cNvPr>
          <p:cNvSpPr txBox="1"/>
          <p:nvPr/>
        </p:nvSpPr>
        <p:spPr>
          <a:xfrm>
            <a:off x="6326155" y="653144"/>
            <a:ext cx="524311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syndrome… </a:t>
            </a:r>
          </a:p>
          <a:p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go to school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like watching TV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have friends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love to play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have feelings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are just like you!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36221678-3E5C-4B4A-9586-6F6FC02BC7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8" t="53704" r="69792" b="22222"/>
          <a:stretch/>
        </p:blipFill>
        <p:spPr>
          <a:xfrm>
            <a:off x="276548" y="350675"/>
            <a:ext cx="2522635" cy="3904078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8" name="Picture 7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7F837181-6EB6-43F0-83CD-CDB00A4423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990" t="32925" r="60204" b="44490"/>
          <a:stretch/>
        </p:blipFill>
        <p:spPr>
          <a:xfrm>
            <a:off x="3135085" y="1758636"/>
            <a:ext cx="2052735" cy="3340728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10" name="Picture 9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18F6714A-70BB-4646-A4C6-B2535D7979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204" t="57687" r="53317" b="22177"/>
          <a:stretch/>
        </p:blipFill>
        <p:spPr>
          <a:xfrm>
            <a:off x="865328" y="4404912"/>
            <a:ext cx="2052735" cy="2025366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E5665E8-34C1-94B5-674B-B558F472D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05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D18933-F3B4-40EF-B1C1-CFEAFBB3996C}"/>
              </a:ext>
            </a:extLst>
          </p:cNvPr>
          <p:cNvSpPr txBox="1"/>
          <p:nvPr/>
        </p:nvSpPr>
        <p:spPr>
          <a:xfrm>
            <a:off x="676275" y="396751"/>
            <a:ext cx="108965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Activities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It can take children with Down syndrome a little longer to do things.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find speech difficult.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can find writing tricky. 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521F5AC4-4A49-2E89-A9B2-BAA215CCC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0251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AB0A24-ADFB-4A3B-AC5F-B8C2AA8D1D99}"/>
              </a:ext>
            </a:extLst>
          </p:cNvPr>
          <p:cNvSpPr txBox="1"/>
          <p:nvPr/>
        </p:nvSpPr>
        <p:spPr>
          <a:xfrm>
            <a:off x="2743200" y="3429000"/>
            <a:ext cx="79823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linkClick r:id="rId2"/>
              </a:rPr>
              <a:t>Just Like You-Down Syndrome - YouTube</a:t>
            </a:r>
            <a:endParaRPr lang="en-GB" sz="3200" dirty="0"/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64744D3E-2CA6-88EF-3338-EB28435AE0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362" y="774512"/>
            <a:ext cx="4154738" cy="2293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285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3E76ABB-9271-463D-8442-2ACA8D8611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5BFA64-21BA-49A0-9A84-CE3918DF661C}"/>
              </a:ext>
            </a:extLst>
          </p:cNvPr>
          <p:cNvSpPr txBox="1"/>
          <p:nvPr/>
        </p:nvSpPr>
        <p:spPr>
          <a:xfrm>
            <a:off x="879697" y="860361"/>
            <a:ext cx="5032311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can’t go to school?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64D54927-8D9D-F39F-B144-4A1249D10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59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53ABDD1-C400-41FC-8AF3-E635659A01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8" t="32925" r="87756" b="52109"/>
          <a:stretch/>
        </p:blipFill>
        <p:spPr>
          <a:xfrm>
            <a:off x="4634665" y="3610301"/>
            <a:ext cx="3178233" cy="2731296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0431476-6965-41D2-BC51-BED80BE773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43" t="52109" r="83163" b="26258"/>
          <a:stretch/>
        </p:blipFill>
        <p:spPr>
          <a:xfrm>
            <a:off x="293818" y="308057"/>
            <a:ext cx="1778523" cy="3008349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865B846-5F29-493F-A3A7-280916CC25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908" t="38727" r="74898" b="41632"/>
          <a:stretch/>
        </p:blipFill>
        <p:spPr>
          <a:xfrm>
            <a:off x="293819" y="3610299"/>
            <a:ext cx="1778523" cy="2731297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EA23ED9-D2C5-4C58-A324-C907E85657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20" t="53878" r="66786" b="26531"/>
          <a:stretch/>
        </p:blipFill>
        <p:spPr>
          <a:xfrm>
            <a:off x="2400612" y="328952"/>
            <a:ext cx="1936509" cy="2966560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9190BDC-B186-473A-9D7C-338129CC8B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76" t="28844" r="62653" b="50000"/>
          <a:stretch/>
        </p:blipFill>
        <p:spPr>
          <a:xfrm>
            <a:off x="2369885" y="3610300"/>
            <a:ext cx="1967236" cy="2731296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58427DD-2340-424D-809B-C5CF396D4B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02" t="29660" r="52551" b="52109"/>
          <a:stretch/>
        </p:blipFill>
        <p:spPr>
          <a:xfrm>
            <a:off x="9911229" y="3610299"/>
            <a:ext cx="1956752" cy="2731297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365A5C9-AD57-45CB-933F-3C6B517429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02" t="53946" r="54541" b="24898"/>
          <a:stretch/>
        </p:blipFill>
        <p:spPr>
          <a:xfrm>
            <a:off x="8285128" y="3610299"/>
            <a:ext cx="1229523" cy="2731297"/>
          </a:xfrm>
          <a:prstGeom prst="rect">
            <a:avLst/>
          </a:prstGeom>
          <a:effectLst>
            <a:softEdge rad="2159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F6A0B30-6DAE-4115-8486-3D571002DFDD}"/>
              </a:ext>
            </a:extLst>
          </p:cNvPr>
          <p:cNvSpPr txBox="1"/>
          <p:nvPr/>
        </p:nvSpPr>
        <p:spPr>
          <a:xfrm>
            <a:off x="5238683" y="1009652"/>
            <a:ext cx="609289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enjoy going to school!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953B9F5-1C7B-696B-EBFE-83D3DD64D4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744" y="2347843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396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41A5EFB-1592-4552-8E22-695113F138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983C25-6816-4D39-AC3A-378880086273}"/>
              </a:ext>
            </a:extLst>
          </p:cNvPr>
          <p:cNvSpPr txBox="1"/>
          <p:nvPr/>
        </p:nvSpPr>
        <p:spPr>
          <a:xfrm>
            <a:off x="510073" y="1700118"/>
            <a:ext cx="60928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are always happy?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1240303A-DD8A-12C0-DE1E-7C430FA509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4491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0770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8F064EB-EB83-438A-921E-4A1B805667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96" t="25578" r="90357" b="58096"/>
          <a:stretch/>
        </p:blipFill>
        <p:spPr>
          <a:xfrm>
            <a:off x="237236" y="247286"/>
            <a:ext cx="2952467" cy="3690586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5B44E3-2275-41E0-8BD2-B99131A42B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93" t="26031" r="83874" b="57742"/>
          <a:stretch/>
        </p:blipFill>
        <p:spPr>
          <a:xfrm>
            <a:off x="748094" y="3402350"/>
            <a:ext cx="1930750" cy="2889007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C7677EE-780A-4112-8BAD-081AE4ED5C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30" t="23129" r="52245" b="54830"/>
          <a:stretch/>
        </p:blipFill>
        <p:spPr>
          <a:xfrm>
            <a:off x="4600174" y="280907"/>
            <a:ext cx="2006169" cy="2850875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2B6589D-EC0A-49C1-BD38-68F2A59A33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79" t="50000" r="77806" b="35337"/>
          <a:stretch/>
        </p:blipFill>
        <p:spPr>
          <a:xfrm>
            <a:off x="3855051" y="4023506"/>
            <a:ext cx="3496413" cy="2691529"/>
          </a:xfrm>
          <a:prstGeom prst="rect">
            <a:avLst/>
          </a:prstGeom>
          <a:effectLst>
            <a:softEdge rad="482600"/>
          </a:effectLst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E187EBB-4C84-4897-9F77-57A147138BA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14" t="45170" r="61888" b="35109"/>
          <a:stretch/>
        </p:blipFill>
        <p:spPr>
          <a:xfrm>
            <a:off x="2231768" y="2674413"/>
            <a:ext cx="2328903" cy="3976028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9" name="Picture 1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3C75B57-F779-4D4B-8F69-E12BFF0A2C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26" t="50000" r="52245" b="34811"/>
          <a:stretch/>
        </p:blipFill>
        <p:spPr>
          <a:xfrm>
            <a:off x="7441453" y="3552623"/>
            <a:ext cx="2278121" cy="3027755"/>
          </a:xfrm>
          <a:prstGeom prst="rect">
            <a:avLst/>
          </a:prstGeom>
          <a:effectLst>
            <a:softEdge rad="1905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8AC3EC7-7A69-4699-B6E1-BC72C017F1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956" t="28844" r="75663" b="54830"/>
          <a:stretch/>
        </p:blipFill>
        <p:spPr>
          <a:xfrm>
            <a:off x="6080069" y="3552623"/>
            <a:ext cx="1780474" cy="3038793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B004797-7C3C-4E77-8C5D-7D9DAAC247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561" t="50000" r="69541" b="37415"/>
          <a:stretch/>
        </p:blipFill>
        <p:spPr>
          <a:xfrm>
            <a:off x="2872014" y="207559"/>
            <a:ext cx="2073998" cy="2997572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FDB90EC2-11B7-405B-B17C-6680BA813D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786" t="25578" r="63418" b="58096"/>
          <a:stretch/>
        </p:blipFill>
        <p:spPr>
          <a:xfrm>
            <a:off x="4144775" y="2487865"/>
            <a:ext cx="2481337" cy="2326256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AFFE8C6-AADB-429E-9496-401BF4C2DA0F}"/>
              </a:ext>
            </a:extLst>
          </p:cNvPr>
          <p:cNvSpPr txBox="1"/>
          <p:nvPr/>
        </p:nvSpPr>
        <p:spPr>
          <a:xfrm>
            <a:off x="6555203" y="518502"/>
            <a:ext cx="539956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Down syndrome experience all emotions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just like you do!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CB93D287-9350-6B80-B236-BB4EDFBFBD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55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6FA99D8-EFB7-4E0D-BF90-A2ED0F65ED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0C9B38-4F33-4645-B053-CA77C242BEBF}"/>
              </a:ext>
            </a:extLst>
          </p:cNvPr>
          <p:cNvSpPr txBox="1"/>
          <p:nvPr/>
        </p:nvSpPr>
        <p:spPr>
          <a:xfrm>
            <a:off x="409037" y="1314955"/>
            <a:ext cx="609289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 get a job?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06DB5856-8DC3-9260-9F35-CC96B2FFF0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04016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04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0197627-6274-41E8-A77C-59D64BDF69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57" t="28571" r="80714" b="53197"/>
          <a:stretch/>
        </p:blipFill>
        <p:spPr>
          <a:xfrm>
            <a:off x="379445" y="2967136"/>
            <a:ext cx="4883019" cy="3494738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3F4A4F6-65B8-4410-99EA-C7CC92F7B2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9" t="50000" r="87908" b="28980"/>
          <a:stretch/>
        </p:blipFill>
        <p:spPr>
          <a:xfrm>
            <a:off x="5262465" y="2967135"/>
            <a:ext cx="2985795" cy="3494738"/>
          </a:xfrm>
          <a:prstGeom prst="rect">
            <a:avLst/>
          </a:prstGeom>
          <a:effectLst>
            <a:softEdge rad="3048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3446044-7175-45BC-903F-471D13FEC6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051" t="34286" r="53623" b="50000"/>
          <a:stretch/>
        </p:blipFill>
        <p:spPr>
          <a:xfrm>
            <a:off x="8248261" y="368597"/>
            <a:ext cx="3564294" cy="2781594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D8DFFC1-C13E-42FC-A0DD-0D250F22BD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22" t="46803" r="64949" b="28980"/>
          <a:stretch/>
        </p:blipFill>
        <p:spPr>
          <a:xfrm>
            <a:off x="8248261" y="2967135"/>
            <a:ext cx="3564293" cy="3485958"/>
          </a:xfrm>
          <a:prstGeom prst="rect">
            <a:avLst/>
          </a:prstGeom>
          <a:effectLst>
            <a:softEdge rad="2794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7A7A911-6114-4327-9DDE-A6E0C456278C}"/>
              </a:ext>
            </a:extLst>
          </p:cNvPr>
          <p:cNvSpPr txBox="1"/>
          <p:nvPr/>
        </p:nvSpPr>
        <p:spPr>
          <a:xfrm>
            <a:off x="379445" y="554031"/>
            <a:ext cx="68751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Absolutely!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working!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7C88236-6506-E881-C15D-EFD20DA544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749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470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67EAA487-C407-4E34-8BC7-426AB42381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072" t="28027" r="53010" b="27891"/>
          <a:stretch/>
        </p:blipFill>
        <p:spPr>
          <a:xfrm>
            <a:off x="4681063" y="513479"/>
            <a:ext cx="2022628" cy="3150630"/>
          </a:xfrm>
          <a:prstGeom prst="rect">
            <a:avLst/>
          </a:prstGeom>
          <a:effectLst>
            <a:softEdge rad="342900"/>
          </a:effectLst>
        </p:spPr>
      </p:pic>
      <p:pic>
        <p:nvPicPr>
          <p:cNvPr id="7" name="Picture 6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AA3199AD-E90B-4705-ADC3-0CD9A019D5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37" t="50000" r="71836" b="27891"/>
          <a:stretch/>
        </p:blipFill>
        <p:spPr>
          <a:xfrm>
            <a:off x="7484257" y="2276852"/>
            <a:ext cx="3745583" cy="4112545"/>
          </a:xfrm>
          <a:prstGeom prst="rect">
            <a:avLst/>
          </a:prstGeom>
          <a:effectLst>
            <a:softEdge rad="2413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EC3444-C2AA-47A2-8122-66545708CAFC}"/>
              </a:ext>
            </a:extLst>
          </p:cNvPr>
          <p:cNvSpPr txBox="1"/>
          <p:nvPr/>
        </p:nvSpPr>
        <p:spPr>
          <a:xfrm>
            <a:off x="6571189" y="334468"/>
            <a:ext cx="50360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acting and modelling!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289EB39-0A5E-4506-88D1-4B861909123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80" t="42755" r="86704" b="30068"/>
          <a:stretch/>
        </p:blipFill>
        <p:spPr>
          <a:xfrm>
            <a:off x="2824732" y="538044"/>
            <a:ext cx="2132074" cy="2830181"/>
          </a:xfrm>
          <a:prstGeom prst="rect">
            <a:avLst/>
          </a:prstGeom>
          <a:effectLst>
            <a:softEdge rad="1397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DEA8707-826C-47EB-BA40-3177399AE4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918" t="42755" r="68622" b="30068"/>
          <a:stretch/>
        </p:blipFill>
        <p:spPr>
          <a:xfrm>
            <a:off x="141234" y="428034"/>
            <a:ext cx="2973306" cy="2940191"/>
          </a:xfrm>
          <a:prstGeom prst="rect">
            <a:avLst/>
          </a:prstGeom>
          <a:effectLst>
            <a:softEdge rad="381000"/>
          </a:effectLst>
        </p:spPr>
      </p:pic>
      <p:pic>
        <p:nvPicPr>
          <p:cNvPr id="17" name="Picture 1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1E56518-0931-4B13-8990-2403EA52D1E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99" t="42755" r="54485" b="30068"/>
          <a:stretch/>
        </p:blipFill>
        <p:spPr>
          <a:xfrm>
            <a:off x="267498" y="2865504"/>
            <a:ext cx="2799183" cy="3715717"/>
          </a:xfrm>
          <a:prstGeom prst="rect">
            <a:avLst/>
          </a:prstGeom>
          <a:effectLst>
            <a:softEdge rad="228600"/>
          </a:effectLst>
        </p:spPr>
      </p:pic>
      <p:pic>
        <p:nvPicPr>
          <p:cNvPr id="3" name="Picture 2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14BC85A1-A225-493D-BC6E-D724700789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3" t="32925" r="83163" b="50000"/>
          <a:stretch/>
        </p:blipFill>
        <p:spPr>
          <a:xfrm>
            <a:off x="2632742" y="3016761"/>
            <a:ext cx="5221800" cy="3413205"/>
          </a:xfrm>
          <a:prstGeom prst="rect">
            <a:avLst/>
          </a:prstGeom>
          <a:effectLst>
            <a:softEdge rad="2540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7F37FE95-58D6-1079-143F-63F3405E58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61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F040260-8414-460E-84F9-E95C83CAA9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347" t="32381" r="52398" b="21088"/>
          <a:stretch/>
        </p:blipFill>
        <p:spPr>
          <a:xfrm>
            <a:off x="6279992" y="559837"/>
            <a:ext cx="5401935" cy="5598367"/>
          </a:xfrm>
          <a:prstGeom prst="rect">
            <a:avLst/>
          </a:prstGeom>
          <a:effectLst>
            <a:softEdge rad="3683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727465-81D6-4406-A457-192CF18100B9}"/>
              </a:ext>
            </a:extLst>
          </p:cNvPr>
          <p:cNvSpPr txBox="1"/>
          <p:nvPr/>
        </p:nvSpPr>
        <p:spPr>
          <a:xfrm>
            <a:off x="186764" y="881686"/>
            <a:ext cx="609322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 can catch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Down syndrome?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7C0EC52C-9A06-4858-4D99-0D81AE4A4E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0420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AF7C8C7-95ED-4B25-BE34-9E0797BCE2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9" t="22456" r="91119" b="58772"/>
          <a:stretch/>
        </p:blipFill>
        <p:spPr>
          <a:xfrm>
            <a:off x="339943" y="298464"/>
            <a:ext cx="2039827" cy="2949476"/>
          </a:xfrm>
          <a:prstGeom prst="rect">
            <a:avLst/>
          </a:prstGeom>
          <a:effectLst>
            <a:softEdge rad="203200"/>
          </a:effectLst>
        </p:spPr>
      </p:pic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FAC0FA3-0A59-4777-825A-9480E757200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389" t="22988" r="81477" b="58369"/>
          <a:stretch/>
        </p:blipFill>
        <p:spPr>
          <a:xfrm>
            <a:off x="3416989" y="3133357"/>
            <a:ext cx="2680233" cy="3455240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452EDF4-B34B-4E6C-83BD-02D5F0D43F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13" t="43859" r="74737" b="33685"/>
          <a:stretch/>
        </p:blipFill>
        <p:spPr>
          <a:xfrm>
            <a:off x="249471" y="3162418"/>
            <a:ext cx="3025558" cy="3397118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89D994E-77F5-474F-A6E4-2B91634EA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066" t="43859" r="53125" b="33685"/>
          <a:stretch/>
        </p:blipFill>
        <p:spPr>
          <a:xfrm>
            <a:off x="10034337" y="3174978"/>
            <a:ext cx="1817719" cy="3371998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8CA1BD1-69C2-42E3-86FC-844323C89248}"/>
              </a:ext>
            </a:extLst>
          </p:cNvPr>
          <p:cNvSpPr txBox="1"/>
          <p:nvPr/>
        </p:nvSpPr>
        <p:spPr>
          <a:xfrm>
            <a:off x="4948517" y="336287"/>
            <a:ext cx="717920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course not!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friendships and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family life </a:t>
            </a:r>
          </a:p>
        </p:txBody>
      </p:sp>
      <p:pic>
        <p:nvPicPr>
          <p:cNvPr id="15" name="Picture 14" descr="A screenshot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E1E01901-68C4-467B-9946-9FBA35B889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934" t="50000" r="53125" b="29298"/>
          <a:stretch/>
        </p:blipFill>
        <p:spPr>
          <a:xfrm>
            <a:off x="6239182" y="3133357"/>
            <a:ext cx="3559502" cy="3471246"/>
          </a:xfrm>
          <a:prstGeom prst="rect">
            <a:avLst/>
          </a:prstGeom>
          <a:effectLst>
            <a:softEdge rad="279400"/>
          </a:effectLst>
        </p:spPr>
      </p:pic>
      <p:pic>
        <p:nvPicPr>
          <p:cNvPr id="17" name="Picture 16" descr="A screenshot of a computer program&#10;&#10;Description automatically generated with medium confidence">
            <a:extLst>
              <a:ext uri="{FF2B5EF4-FFF2-40B4-BE49-F238E27FC236}">
                <a16:creationId xmlns:a16="http://schemas.microsoft.com/office/drawing/2014/main" id="{403FF68C-5080-43D4-AA00-48424DC57A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48" t="33509" r="87767" b="52216"/>
          <a:stretch/>
        </p:blipFill>
        <p:spPr>
          <a:xfrm>
            <a:off x="2358998" y="434511"/>
            <a:ext cx="2818434" cy="2698845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AA2F4F08-484A-D869-1551-1893F7B54E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921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81F7BF-63EF-40C0-B79D-6CA61E9F2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355AF5-A5DD-45BD-9AD9-32CC3684FFB6}"/>
              </a:ext>
            </a:extLst>
          </p:cNvPr>
          <p:cNvSpPr txBox="1"/>
          <p:nvPr/>
        </p:nvSpPr>
        <p:spPr>
          <a:xfrm>
            <a:off x="539981" y="1386439"/>
            <a:ext cx="60932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can’t get married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E0133200-2EEA-6E09-2F19-871B27842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9220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4544DCE-B559-465E-A4DC-5D8E18154F3E}"/>
              </a:ext>
            </a:extLst>
          </p:cNvPr>
          <p:cNvSpPr txBox="1"/>
          <p:nvPr/>
        </p:nvSpPr>
        <p:spPr>
          <a:xfrm>
            <a:off x="3275211" y="616173"/>
            <a:ext cx="86577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course they can!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relationships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EFB0FB1-C31F-4363-A75F-98E6061A08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58" t="23684" r="87566" b="53684"/>
          <a:stretch/>
        </p:blipFill>
        <p:spPr>
          <a:xfrm>
            <a:off x="259081" y="2837319"/>
            <a:ext cx="2783269" cy="3819594"/>
          </a:xfrm>
          <a:prstGeom prst="rect">
            <a:avLst/>
          </a:prstGeom>
          <a:effectLst>
            <a:softEdge rad="1651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E5AF4DBF-0C78-4153-B57C-B65D182548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21" t="40877" r="75033" b="33860"/>
          <a:stretch/>
        </p:blipFill>
        <p:spPr>
          <a:xfrm>
            <a:off x="3275212" y="2925944"/>
            <a:ext cx="2959404" cy="3642344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46E8CF1-979B-4CA7-B79C-83D7F66EE5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37" t="23684" r="53224" b="53684"/>
          <a:stretch/>
        </p:blipFill>
        <p:spPr>
          <a:xfrm>
            <a:off x="6889243" y="3598929"/>
            <a:ext cx="4056540" cy="2642898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D02A3EA-EDC2-45BE-B830-26C73656A6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020" t="50000" r="53717" b="32982"/>
          <a:stretch/>
        </p:blipFill>
        <p:spPr>
          <a:xfrm>
            <a:off x="259081" y="241388"/>
            <a:ext cx="2783268" cy="2595931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25811F2F-5173-02A4-51DA-35967BACC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68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4A5B2D8-911A-456B-8229-672803752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2C86200-2A08-4CDA-8EC0-8915D2069C25}"/>
              </a:ext>
            </a:extLst>
          </p:cNvPr>
          <p:cNvSpPr txBox="1"/>
          <p:nvPr/>
        </p:nvSpPr>
        <p:spPr>
          <a:xfrm>
            <a:off x="311217" y="1352821"/>
            <a:ext cx="609322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can’t play sport?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A18DA121-EF53-3345-5450-6E4944DC87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8059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000185-D964-4955-8333-32DA532EBC27}"/>
              </a:ext>
            </a:extLst>
          </p:cNvPr>
          <p:cNvSpPr txBox="1"/>
          <p:nvPr/>
        </p:nvSpPr>
        <p:spPr>
          <a:xfrm>
            <a:off x="5325566" y="715797"/>
            <a:ext cx="609322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course… </a:t>
            </a: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enjoy sports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845A386-80F2-403C-B95B-00547298C0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5727" t="30788" r="54455" b="43631"/>
          <a:stretch/>
        </p:blipFill>
        <p:spPr>
          <a:xfrm>
            <a:off x="415636" y="357106"/>
            <a:ext cx="1927238" cy="282448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3418410-0E89-4411-BEC7-1CDD0DBDB5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013" t="50000" r="65757" b="34561"/>
          <a:stretch/>
        </p:blipFill>
        <p:spPr>
          <a:xfrm>
            <a:off x="2483458" y="357106"/>
            <a:ext cx="1746988" cy="2900659"/>
          </a:xfrm>
          <a:prstGeom prst="rect">
            <a:avLst/>
          </a:prstGeom>
          <a:effectLst>
            <a:softEdge rad="177800"/>
          </a:effec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E0637FE-0C80-445D-85AF-992E3FDA4F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43" t="34646" r="83125" b="48070"/>
          <a:stretch/>
        </p:blipFill>
        <p:spPr>
          <a:xfrm>
            <a:off x="4794072" y="3410645"/>
            <a:ext cx="1741371" cy="3299233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59F2B09-D9AB-45A3-A2E1-FD79D250D6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0" t="29474" r="88702" b="61352"/>
          <a:stretch/>
        </p:blipFill>
        <p:spPr>
          <a:xfrm>
            <a:off x="7099069" y="4204308"/>
            <a:ext cx="4467234" cy="2347907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BD0B7B4-C9A4-4FD0-983E-29E8848CCC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5" t="59298" r="89342" b="27895"/>
          <a:stretch/>
        </p:blipFill>
        <p:spPr>
          <a:xfrm>
            <a:off x="202930" y="3410645"/>
            <a:ext cx="4027516" cy="3303466"/>
          </a:xfrm>
          <a:prstGeom prst="rect">
            <a:avLst/>
          </a:prstGeom>
          <a:effectLst>
            <a:softEdge rad="1143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5EE756A-486B-0737-371B-54549F50C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632" y="2653692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9905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B6F10D2-D7A8-4990-90B4-E02CAA5F85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36AEEE-509D-4B07-9AB4-409060277761}"/>
              </a:ext>
            </a:extLst>
          </p:cNvPr>
          <p:cNvSpPr txBox="1"/>
          <p:nvPr/>
        </p:nvSpPr>
        <p:spPr>
          <a:xfrm>
            <a:off x="386031" y="1177031"/>
            <a:ext cx="60932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People with Down syndrome can’t drive?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CB4DD429-3250-261B-0A56-EBBC6108F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2785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7F9F42-0DB9-4F70-8896-9FB54CBF3F29}"/>
              </a:ext>
            </a:extLst>
          </p:cNvPr>
          <p:cNvSpPr txBox="1"/>
          <p:nvPr/>
        </p:nvSpPr>
        <p:spPr>
          <a:xfrm>
            <a:off x="415635" y="400042"/>
            <a:ext cx="1107255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Yes they can!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Young people with Down syndrome enjoy getting about 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211400F-2EB4-4E1A-9B29-18489D5E63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8" t="34212" r="83420" b="48420"/>
          <a:stretch/>
        </p:blipFill>
        <p:spPr>
          <a:xfrm>
            <a:off x="4306689" y="3584355"/>
            <a:ext cx="4010883" cy="2776763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334A62E-0933-41C9-A0A6-215D03578A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849" t="43509" r="67039" b="33684"/>
          <a:stretch/>
        </p:blipFill>
        <p:spPr>
          <a:xfrm>
            <a:off x="242073" y="3155926"/>
            <a:ext cx="3529522" cy="3208654"/>
          </a:xfrm>
          <a:prstGeom prst="rect">
            <a:avLst/>
          </a:prstGeom>
          <a:effectLst>
            <a:softEdge rad="152400"/>
          </a:effec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10E3DC8-56A3-4536-AD48-FC6703ADDD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217" t="54386" r="52237" b="25088"/>
          <a:stretch/>
        </p:blipFill>
        <p:spPr>
          <a:xfrm>
            <a:off x="8656239" y="3155926"/>
            <a:ext cx="3095414" cy="309541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055D6797-8CA4-9CEA-6F80-2E3B6C16A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6622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CF1665-30F8-44F9-8661-77427BEEA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4445" y="630693"/>
            <a:ext cx="5401524" cy="55966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2C6C03-6ADD-4D99-9056-7C8260133141}"/>
              </a:ext>
            </a:extLst>
          </p:cNvPr>
          <p:cNvSpPr txBox="1"/>
          <p:nvPr/>
        </p:nvSpPr>
        <p:spPr>
          <a:xfrm>
            <a:off x="386031" y="1134740"/>
            <a:ext cx="60932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True or False? </a:t>
            </a:r>
          </a:p>
          <a:p>
            <a:pPr algn="ctr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like the same things as other children?</a:t>
            </a:r>
            <a:endParaRPr lang="en-GB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B883FDB3-5FF5-BF7F-52A8-1D0384E10A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4936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035A3D3-12D7-4AA2-9E36-E72122C01D0C}"/>
              </a:ext>
            </a:extLst>
          </p:cNvPr>
          <p:cNvSpPr txBox="1"/>
          <p:nvPr/>
        </p:nvSpPr>
        <p:spPr>
          <a:xfrm>
            <a:off x="249382" y="316915"/>
            <a:ext cx="1162437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Absolutely! </a:t>
            </a:r>
          </a:p>
          <a:p>
            <a:pPr algn="ctr"/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Children with Down syndrome enjoy the same things as you! 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24EF3F2-E7D8-4FA1-AB8B-80EC38619B74}"/>
              </a:ext>
            </a:extLst>
          </p:cNvPr>
          <p:cNvGrpSpPr/>
          <p:nvPr/>
        </p:nvGrpSpPr>
        <p:grpSpPr>
          <a:xfrm>
            <a:off x="2529285" y="2355821"/>
            <a:ext cx="6895130" cy="3994777"/>
            <a:chOff x="249382" y="2665103"/>
            <a:chExt cx="6895130" cy="3994777"/>
          </a:xfrm>
        </p:grpSpPr>
        <p:pic>
          <p:nvPicPr>
            <p:cNvPr id="5" name="Picture 4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8ED1D57F-3FC7-44CE-997C-115BFE385A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7050" t="29066" r="67750" b="50000"/>
            <a:stretch/>
          </p:blipFill>
          <p:spPr>
            <a:xfrm>
              <a:off x="2550899" y="2697341"/>
              <a:ext cx="633984" cy="1435608"/>
            </a:xfrm>
            <a:prstGeom prst="rect">
              <a:avLst/>
            </a:prstGeom>
          </p:spPr>
        </p:pic>
        <p:pic>
          <p:nvPicPr>
            <p:cNvPr id="7" name="Picture 6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C45203BC-F742-444F-99DB-B0CF504624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2717" t="40759" r="56094" b="38328"/>
            <a:stretch/>
          </p:blipFill>
          <p:spPr>
            <a:xfrm>
              <a:off x="249382" y="4313617"/>
              <a:ext cx="2231690" cy="2346263"/>
            </a:xfrm>
            <a:prstGeom prst="rect">
              <a:avLst/>
            </a:prstGeom>
          </p:spPr>
        </p:pic>
        <p:pic>
          <p:nvPicPr>
            <p:cNvPr id="9" name="Picture 8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549C6B42-5FD0-4E67-92E4-5D7267206E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000" t="29067" r="47900" b="55911"/>
            <a:stretch/>
          </p:blipFill>
          <p:spPr>
            <a:xfrm>
              <a:off x="3184883" y="2695318"/>
              <a:ext cx="1167834" cy="1389887"/>
            </a:xfrm>
            <a:prstGeom prst="rect">
              <a:avLst/>
            </a:prstGeom>
          </p:spPr>
        </p:pic>
        <p:pic>
          <p:nvPicPr>
            <p:cNvPr id="11" name="Picture 10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9C851012-5B1E-4F76-812D-701AADFE27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4600" t="64089" r="57550" b="26044"/>
            <a:stretch/>
          </p:blipFill>
          <p:spPr>
            <a:xfrm>
              <a:off x="249936" y="2697341"/>
              <a:ext cx="2304498" cy="1629295"/>
            </a:xfrm>
            <a:prstGeom prst="rect">
              <a:avLst/>
            </a:prstGeom>
          </p:spPr>
        </p:pic>
        <p:pic>
          <p:nvPicPr>
            <p:cNvPr id="13" name="Picture 12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226B56B5-5EE8-44DE-9BED-9C4A167E7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400" t="52622" r="47900" b="26445"/>
            <a:stretch/>
          </p:blipFill>
          <p:spPr>
            <a:xfrm>
              <a:off x="4328333" y="2697341"/>
              <a:ext cx="816864" cy="1435608"/>
            </a:xfrm>
            <a:prstGeom prst="rect">
              <a:avLst/>
            </a:prstGeom>
          </p:spPr>
        </p:pic>
        <p:pic>
          <p:nvPicPr>
            <p:cNvPr id="15" name="Picture 14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EE7E7E5B-2C56-470D-8E81-2533F97FC00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200" t="46489" r="37750" b="33244"/>
            <a:stretch/>
          </p:blipFill>
          <p:spPr>
            <a:xfrm>
              <a:off x="5145197" y="2681103"/>
              <a:ext cx="1023955" cy="1450073"/>
            </a:xfrm>
            <a:prstGeom prst="rect">
              <a:avLst/>
            </a:prstGeom>
          </p:spPr>
        </p:pic>
        <p:pic>
          <p:nvPicPr>
            <p:cNvPr id="17" name="Picture 16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B4289CC0-9E3D-4E35-AA47-30CAE96FE4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900" t="54045" r="28600" b="26444"/>
            <a:stretch/>
          </p:blipFill>
          <p:spPr>
            <a:xfrm>
              <a:off x="2481072" y="4055100"/>
              <a:ext cx="1780032" cy="2604780"/>
            </a:xfrm>
            <a:prstGeom prst="rect">
              <a:avLst/>
            </a:prstGeom>
          </p:spPr>
        </p:pic>
        <p:pic>
          <p:nvPicPr>
            <p:cNvPr id="19" name="Picture 18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99C38F55-51D1-4145-B8FC-2D161BDE46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3250" t="29400" r="31500" b="52533"/>
            <a:stretch/>
          </p:blipFill>
          <p:spPr>
            <a:xfrm>
              <a:off x="6059387" y="2665103"/>
              <a:ext cx="1082317" cy="2095056"/>
            </a:xfrm>
            <a:prstGeom prst="rect">
              <a:avLst/>
            </a:prstGeom>
          </p:spPr>
        </p:pic>
        <p:pic>
          <p:nvPicPr>
            <p:cNvPr id="21" name="Picture 20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4726CC37-6874-40B1-9C0C-54F5D15666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8775" t="39378" r="27400" b="47378"/>
            <a:stretch/>
          </p:blipFill>
          <p:spPr>
            <a:xfrm>
              <a:off x="6169152" y="4758432"/>
              <a:ext cx="975360" cy="1899721"/>
            </a:xfrm>
            <a:prstGeom prst="rect">
              <a:avLst/>
            </a:prstGeom>
          </p:spPr>
        </p:pic>
        <p:pic>
          <p:nvPicPr>
            <p:cNvPr id="23" name="Picture 22" descr="Graphical user interface, website&#10;&#10;Description automatically generated">
              <a:extLst>
                <a:ext uri="{FF2B5EF4-FFF2-40B4-BE49-F238E27FC236}">
                  <a16:creationId xmlns:a16="http://schemas.microsoft.com/office/drawing/2014/main" id="{9083B2DF-BC5B-4106-AEA6-C08CDB4A58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6350" t="59344" r="67750" b="26444"/>
            <a:stretch/>
          </p:blipFill>
          <p:spPr>
            <a:xfrm>
              <a:off x="4261104" y="4066288"/>
              <a:ext cx="1914144" cy="2593592"/>
            </a:xfrm>
            <a:prstGeom prst="rect">
              <a:avLst/>
            </a:prstGeom>
          </p:spPr>
        </p:pic>
      </p:grp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82E03D65-56C3-2321-6150-65CE77CA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854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91159A-3DE0-40B1-B7B0-BB7B6F1BBDBA}"/>
              </a:ext>
            </a:extLst>
          </p:cNvPr>
          <p:cNvSpPr txBox="1"/>
          <p:nvPr/>
        </p:nvSpPr>
        <p:spPr>
          <a:xfrm>
            <a:off x="2550031" y="1822001"/>
            <a:ext cx="709193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What have we learnt about people with Down syndrome?</a:t>
            </a:r>
            <a:endParaRPr lang="en-GB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9F127F18-CA31-50DF-028F-526FE3C60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562" y="5889437"/>
            <a:ext cx="1754438" cy="968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232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7FC79566-1AC2-4EA1-97E4-CAC1FE7BA4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0" y="5016500"/>
            <a:ext cx="3124200" cy="2082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7DEBF6B-D329-42B0-BEF8-D63873F4C48E}"/>
              </a:ext>
            </a:extLst>
          </p:cNvPr>
          <p:cNvSpPr txBox="1"/>
          <p:nvPr/>
        </p:nvSpPr>
        <p:spPr>
          <a:xfrm>
            <a:off x="3045861" y="549369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© 2021 Positive about Down Syndrome | A DSUK initiative </a:t>
            </a:r>
          </a:p>
          <a:p>
            <a:pPr algn="ctr"/>
            <a:r>
              <a:rPr lang="en-US" dirty="0"/>
              <a:t>All rights reserved | Registered Charity Number 1184564</a:t>
            </a:r>
          </a:p>
        </p:txBody>
      </p:sp>
      <p:pic>
        <p:nvPicPr>
          <p:cNvPr id="2" name="Picture 1" descr="A logo with text on it&#10;&#10;AI-generated content may be incorrect.">
            <a:extLst>
              <a:ext uri="{FF2B5EF4-FFF2-40B4-BE49-F238E27FC236}">
                <a16:creationId xmlns:a16="http://schemas.microsoft.com/office/drawing/2014/main" id="{CE1B6C61-89FE-8DF7-BAF2-94A19167DF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39" y="1469837"/>
            <a:ext cx="5205122" cy="28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068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7ee239-3193-46be-aed6-8367afe55c26">
      <Terms xmlns="http://schemas.microsoft.com/office/infopath/2007/PartnerControls"/>
    </lcf76f155ced4ddcb4097134ff3c332f>
    <TaxCatchAll xmlns="cac771f8-5ab7-48a0-bb83-ae9db064bd53" xsi:nil="true"/>
    <MediaLengthInSeconds xmlns="e17ee239-3193-46be-aed6-8367afe55c2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C697955A3C0341B88AB244FE0B36F3" ma:contentTypeVersion="11" ma:contentTypeDescription="Create a new document." ma:contentTypeScope="" ma:versionID="a57cf52f935203b5540fff3cb12100a2">
  <xsd:schema xmlns:xsd="http://www.w3.org/2001/XMLSchema" xmlns:xs="http://www.w3.org/2001/XMLSchema" xmlns:p="http://schemas.microsoft.com/office/2006/metadata/properties" xmlns:ns2="e17ee239-3193-46be-aed6-8367afe55c26" xmlns:ns3="cac771f8-5ab7-48a0-bb83-ae9db064bd53" targetNamespace="http://schemas.microsoft.com/office/2006/metadata/properties" ma:root="true" ma:fieldsID="3a75d8ee62aa1c7dec9657dc38ad208f" ns2:_="" ns3:_="">
    <xsd:import namespace="e17ee239-3193-46be-aed6-8367afe55c26"/>
    <xsd:import namespace="cac771f8-5ab7-48a0-bb83-ae9db064bd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7ee239-3193-46be-aed6-8367afe55c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2dacc60-399d-4271-ab49-00b50309e6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c771f8-5ab7-48a0-bb83-ae9db064bd5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5dda301-ae86-40d6-9455-501282bd8a56}" ma:internalName="TaxCatchAll" ma:showField="CatchAllData" ma:web="cac771f8-5ab7-48a0-bb83-ae9db064bd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08653FD-CC02-44FF-A8AD-3FBCEB5926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96A6A2-F2E8-4055-B714-8A976AA2F521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d393da41-ace5-4b41-b13c-417abd780bbf"/>
    <ds:schemaRef ds:uri="http://schemas.microsoft.com/office/2006/documentManagement/types"/>
    <ds:schemaRef ds:uri="9451ec2c-1aca-4dbe-aa61-46fd2286e30d"/>
    <ds:schemaRef ds:uri="http://www.w3.org/XML/1998/namespace"/>
    <ds:schemaRef ds:uri="http://purl.org/dc/terms/"/>
    <ds:schemaRef ds:uri="e17ee239-3193-46be-aed6-8367afe55c26"/>
    <ds:schemaRef ds:uri="cac771f8-5ab7-48a0-bb83-ae9db064bd53"/>
  </ds:schemaRefs>
</ds:datastoreItem>
</file>

<file path=customXml/itemProps3.xml><?xml version="1.0" encoding="utf-8"?>
<ds:datastoreItem xmlns:ds="http://schemas.openxmlformats.org/officeDocument/2006/customXml" ds:itemID="{54860DD9-1186-435C-8961-83BAA74CF4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7ee239-3193-46be-aed6-8367afe55c26"/>
    <ds:schemaRef ds:uri="cac771f8-5ab7-48a0-bb83-ae9db064bd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3596</TotalTime>
  <Words>861</Words>
  <Application>Microsoft Office PowerPoint</Application>
  <PresentationFormat>Widescreen</PresentationFormat>
  <Paragraphs>155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Berlin Sans FB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 Filer</dc:creator>
  <cp:lastModifiedBy>Natasha Aidinyantz</cp:lastModifiedBy>
  <cp:revision>6</cp:revision>
  <dcterms:created xsi:type="dcterms:W3CDTF">2021-08-18T09:43:56Z</dcterms:created>
  <dcterms:modified xsi:type="dcterms:W3CDTF">2025-12-19T14:31:19Z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0x010100F2C697955A3C0341B88AB244FE0B36F3</vt:lpwstr>
  </property>
  <property fmtid="{D5CDD505-2E9C-101B-9397-08002B2CF9AE}" pid="3" name="Order">
    <vt:lpwstr>32600.0000000000</vt:lpwstr>
  </property>
  <property fmtid="{D5CDD505-2E9C-101B-9397-08002B2CF9AE}" pid="4" name="xd_ProgID">
    <vt:lpwstr/>
  </property>
  <property fmtid="{D5CDD505-2E9C-101B-9397-08002B2CF9AE}" pid="5" name="MediaServiceImageTags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