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323" r:id="rId7"/>
    <p:sldId id="324" r:id="rId8"/>
    <p:sldId id="269" r:id="rId9"/>
    <p:sldId id="270" r:id="rId10"/>
    <p:sldId id="271" r:id="rId11"/>
    <p:sldId id="326" r:id="rId12"/>
    <p:sldId id="327" r:id="rId13"/>
    <p:sldId id="328" r:id="rId14"/>
    <p:sldId id="273" r:id="rId15"/>
    <p:sldId id="272" r:id="rId16"/>
    <p:sldId id="301" r:id="rId17"/>
    <p:sldId id="320" r:id="rId18"/>
    <p:sldId id="319" r:id="rId19"/>
    <p:sldId id="329" r:id="rId20"/>
    <p:sldId id="322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46491-11F5-7F6F-2BD5-58F8BAD9898F}" v="2" dt="2024-02-27T16:10:47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25885B-8665-4D43-B523-227A279EE64A}" type="doc">
      <dgm:prSet loTypeId="urn:microsoft.com/office/officeart/2005/8/layout/cycle1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DC37B0-1C0E-499B-A9A5-6B7C057CAB0B}">
      <dgm:prSet/>
      <dgm:spPr/>
      <dgm:t>
        <a:bodyPr/>
        <a:lstStyle/>
        <a:p>
          <a:pPr rtl="0"/>
          <a:r>
            <a:rPr lang="en-US">
              <a:solidFill>
                <a:srgbClr val="009999"/>
              </a:solidFill>
              <a:latin typeface="Calibri"/>
              <a:ea typeface="Calibri"/>
              <a:cs typeface="Calibri"/>
            </a:rPr>
            <a:t>go to school </a:t>
          </a:r>
        </a:p>
      </dgm:t>
    </dgm:pt>
    <dgm:pt modelId="{7428CD59-051C-41E5-A823-DA76B8A2FE2C}" type="parTrans" cxnId="{F904EEA0-1194-48C3-84EC-52D4A8EB04E5}">
      <dgm:prSet/>
      <dgm:spPr/>
      <dgm:t>
        <a:bodyPr/>
        <a:lstStyle/>
        <a:p>
          <a:endParaRPr lang="en-US"/>
        </a:p>
      </dgm:t>
    </dgm:pt>
    <dgm:pt modelId="{F000B382-0C06-4691-BB81-976C1D6D43C6}" type="sibTrans" cxnId="{F904EEA0-1194-48C3-84EC-52D4A8EB04E5}">
      <dgm:prSet/>
      <dgm:spPr/>
      <dgm:t>
        <a:bodyPr/>
        <a:lstStyle/>
        <a:p>
          <a:endParaRPr lang="en-US"/>
        </a:p>
      </dgm:t>
    </dgm:pt>
    <dgm:pt modelId="{8F6D8354-C319-4C44-A793-4A691A2C6FC4}">
      <dgm:prSet/>
      <dgm:spPr/>
      <dgm:t>
        <a:bodyPr/>
        <a:lstStyle/>
        <a:p>
          <a:pPr rtl="0"/>
          <a:r>
            <a:rPr lang="en-US">
              <a:solidFill>
                <a:srgbClr val="009999"/>
              </a:solidFill>
              <a:latin typeface="Calibri"/>
              <a:ea typeface="Calibri"/>
              <a:cs typeface="Calibri"/>
            </a:rPr>
            <a:t>like watching TV </a:t>
          </a:r>
        </a:p>
      </dgm:t>
    </dgm:pt>
    <dgm:pt modelId="{769063EB-FB4C-4E18-A89B-8B6A9965008E}" type="parTrans" cxnId="{60AD8CCA-7581-4A47-B4F2-8C820600BED0}">
      <dgm:prSet/>
      <dgm:spPr/>
      <dgm:t>
        <a:bodyPr/>
        <a:lstStyle/>
        <a:p>
          <a:endParaRPr lang="en-US"/>
        </a:p>
      </dgm:t>
    </dgm:pt>
    <dgm:pt modelId="{3A6B43D7-9C2B-4605-AAEF-86D7EEFA5E68}" type="sibTrans" cxnId="{60AD8CCA-7581-4A47-B4F2-8C820600BED0}">
      <dgm:prSet/>
      <dgm:spPr/>
      <dgm:t>
        <a:bodyPr/>
        <a:lstStyle/>
        <a:p>
          <a:endParaRPr lang="en-US"/>
        </a:p>
      </dgm:t>
    </dgm:pt>
    <dgm:pt modelId="{4D809519-B65B-421D-B1CF-8FD22203FC5B}">
      <dgm:prSet/>
      <dgm:spPr/>
      <dgm:t>
        <a:bodyPr/>
        <a:lstStyle/>
        <a:p>
          <a:pPr rtl="0"/>
          <a:r>
            <a:rPr lang="en-US">
              <a:solidFill>
                <a:srgbClr val="009999"/>
              </a:solidFill>
              <a:latin typeface="Calibri"/>
              <a:ea typeface="Calibri"/>
              <a:cs typeface="Calibri"/>
            </a:rPr>
            <a:t>have friends </a:t>
          </a:r>
        </a:p>
      </dgm:t>
    </dgm:pt>
    <dgm:pt modelId="{7E34920F-F587-4BAA-BE91-461E345274A3}" type="parTrans" cxnId="{9C6DADAD-3C06-4489-BB00-4F5E702CCDF0}">
      <dgm:prSet/>
      <dgm:spPr/>
      <dgm:t>
        <a:bodyPr/>
        <a:lstStyle/>
        <a:p>
          <a:endParaRPr lang="en-US"/>
        </a:p>
      </dgm:t>
    </dgm:pt>
    <dgm:pt modelId="{B9674B28-1B3E-40CA-B02D-41220B1CF16A}" type="sibTrans" cxnId="{9C6DADAD-3C06-4489-BB00-4F5E702CCDF0}">
      <dgm:prSet/>
      <dgm:spPr/>
      <dgm:t>
        <a:bodyPr/>
        <a:lstStyle/>
        <a:p>
          <a:endParaRPr lang="en-US"/>
        </a:p>
      </dgm:t>
    </dgm:pt>
    <dgm:pt modelId="{0510A8A7-3F84-4525-A607-BC0B4B429AB9}">
      <dgm:prSet/>
      <dgm:spPr/>
      <dgm:t>
        <a:bodyPr/>
        <a:lstStyle/>
        <a:p>
          <a:pPr rtl="0"/>
          <a:r>
            <a:rPr lang="en-US">
              <a:solidFill>
                <a:srgbClr val="009999"/>
              </a:solidFill>
              <a:latin typeface="Calibri"/>
              <a:ea typeface="Calibri"/>
              <a:cs typeface="Calibri"/>
            </a:rPr>
            <a:t>love to play </a:t>
          </a:r>
        </a:p>
      </dgm:t>
    </dgm:pt>
    <dgm:pt modelId="{D576ADE7-D817-411A-B7FB-C6DBD10E837C}" type="parTrans" cxnId="{8015CD7F-8FE6-4F00-9587-645B7D64F4C2}">
      <dgm:prSet/>
      <dgm:spPr/>
      <dgm:t>
        <a:bodyPr/>
        <a:lstStyle/>
        <a:p>
          <a:endParaRPr lang="en-US"/>
        </a:p>
      </dgm:t>
    </dgm:pt>
    <dgm:pt modelId="{D779FF5A-0E60-4794-9D19-88089BA405AD}" type="sibTrans" cxnId="{8015CD7F-8FE6-4F00-9587-645B7D64F4C2}">
      <dgm:prSet/>
      <dgm:spPr/>
      <dgm:t>
        <a:bodyPr/>
        <a:lstStyle/>
        <a:p>
          <a:endParaRPr lang="en-US"/>
        </a:p>
      </dgm:t>
    </dgm:pt>
    <dgm:pt modelId="{DD261316-AD6A-4DBE-9026-9FDFC9412043}">
      <dgm:prSet/>
      <dgm:spPr/>
      <dgm:t>
        <a:bodyPr/>
        <a:lstStyle/>
        <a:p>
          <a:pPr rtl="0"/>
          <a:r>
            <a:rPr lang="en-US">
              <a:solidFill>
                <a:srgbClr val="009999"/>
              </a:solidFill>
              <a:latin typeface="Calibri"/>
              <a:ea typeface="Calibri"/>
              <a:cs typeface="Calibri"/>
            </a:rPr>
            <a:t>have feelings </a:t>
          </a:r>
        </a:p>
      </dgm:t>
    </dgm:pt>
    <dgm:pt modelId="{67E17702-3DB5-4B0B-A24E-02F5D57CA16A}" type="parTrans" cxnId="{F13CDBBE-BCB3-4F6B-97C7-1E08E588AA86}">
      <dgm:prSet/>
      <dgm:spPr/>
      <dgm:t>
        <a:bodyPr/>
        <a:lstStyle/>
        <a:p>
          <a:endParaRPr lang="en-US"/>
        </a:p>
      </dgm:t>
    </dgm:pt>
    <dgm:pt modelId="{5352A860-2E65-4F9F-A3AC-C82250A64D55}" type="sibTrans" cxnId="{F13CDBBE-BCB3-4F6B-97C7-1E08E588AA86}">
      <dgm:prSet/>
      <dgm:spPr/>
      <dgm:t>
        <a:bodyPr/>
        <a:lstStyle/>
        <a:p>
          <a:endParaRPr lang="en-US"/>
        </a:p>
      </dgm:t>
    </dgm:pt>
    <dgm:pt modelId="{A0956E49-2D9B-4874-BFE8-B503AC0435C1}">
      <dgm:prSet/>
      <dgm:spPr/>
      <dgm:t>
        <a:bodyPr/>
        <a:lstStyle/>
        <a:p>
          <a:pPr rtl="0"/>
          <a:r>
            <a:rPr lang="en-US">
              <a:solidFill>
                <a:srgbClr val="009999"/>
              </a:solidFill>
              <a:latin typeface="Calibri"/>
              <a:ea typeface="Calibri"/>
              <a:cs typeface="Calibri"/>
            </a:rPr>
            <a:t>and are just like you! </a:t>
          </a:r>
        </a:p>
      </dgm:t>
    </dgm:pt>
    <dgm:pt modelId="{048377C1-FF16-4B7F-8975-E090B19E2751}" type="parTrans" cxnId="{339D1997-65FD-412E-A641-A8BBE56B3437}">
      <dgm:prSet/>
      <dgm:spPr/>
      <dgm:t>
        <a:bodyPr/>
        <a:lstStyle/>
        <a:p>
          <a:endParaRPr lang="en-US"/>
        </a:p>
      </dgm:t>
    </dgm:pt>
    <dgm:pt modelId="{D2674BDE-72DF-4DEB-8433-E2C914654D32}" type="sibTrans" cxnId="{339D1997-65FD-412E-A641-A8BBE56B3437}">
      <dgm:prSet/>
      <dgm:spPr/>
      <dgm:t>
        <a:bodyPr/>
        <a:lstStyle/>
        <a:p>
          <a:endParaRPr lang="en-US"/>
        </a:p>
      </dgm:t>
    </dgm:pt>
    <dgm:pt modelId="{7318C977-E6C4-4973-BDC3-41A4C6861258}">
      <dgm:prSet/>
      <dgm:spPr/>
      <dgm:t>
        <a:bodyPr/>
        <a:lstStyle/>
        <a:p>
          <a:pPr rtl="0"/>
          <a:endParaRPr lang="en-US">
            <a:solidFill>
              <a:srgbClr val="009999"/>
            </a:solidFill>
            <a:latin typeface="Calibri"/>
            <a:ea typeface="Calibri"/>
            <a:cs typeface="Calibri"/>
          </a:endParaRPr>
        </a:p>
      </dgm:t>
    </dgm:pt>
    <dgm:pt modelId="{23CD820B-4BCC-46E5-987D-AF6770441BDB}" type="parTrans" cxnId="{A347EB57-EF78-4A62-BC46-95FD38234A41}">
      <dgm:prSet/>
      <dgm:spPr/>
      <dgm:t>
        <a:bodyPr/>
        <a:lstStyle/>
        <a:p>
          <a:endParaRPr lang="en-US"/>
        </a:p>
      </dgm:t>
    </dgm:pt>
    <dgm:pt modelId="{A329EF2F-35FD-491C-89EF-6F81A1A8682F}" type="sibTrans" cxnId="{A347EB57-EF78-4A62-BC46-95FD38234A41}">
      <dgm:prSet/>
      <dgm:spPr/>
      <dgm:t>
        <a:bodyPr/>
        <a:lstStyle/>
        <a:p>
          <a:endParaRPr lang="en-US"/>
        </a:p>
      </dgm:t>
    </dgm:pt>
    <dgm:pt modelId="{FC0FAD72-58B2-4FF7-811D-4533C42F601B}" type="pres">
      <dgm:prSet presAssocID="{6125885B-8665-4D43-B523-227A279EE64A}" presName="cycle" presStyleCnt="0">
        <dgm:presLayoutVars>
          <dgm:dir/>
          <dgm:resizeHandles val="exact"/>
        </dgm:presLayoutVars>
      </dgm:prSet>
      <dgm:spPr/>
    </dgm:pt>
    <dgm:pt modelId="{9DD67EFD-E9A9-4AB3-8B21-DA72FAF51F1A}" type="pres">
      <dgm:prSet presAssocID="{7318C977-E6C4-4973-BDC3-41A4C6861258}" presName="node" presStyleLbl="revTx" presStyleIdx="0" presStyleCnt="1">
        <dgm:presLayoutVars>
          <dgm:bulletEnabled val="1"/>
        </dgm:presLayoutVars>
      </dgm:prSet>
      <dgm:spPr/>
    </dgm:pt>
  </dgm:ptLst>
  <dgm:cxnLst>
    <dgm:cxn modelId="{1B3E622C-2673-46E1-B338-346D9EF69649}" type="presOf" srcId="{0510A8A7-3F84-4525-A607-BC0B4B429AB9}" destId="{9DD67EFD-E9A9-4AB3-8B21-DA72FAF51F1A}" srcOrd="0" destOrd="4" presId="urn:microsoft.com/office/officeart/2005/8/layout/cycle1"/>
    <dgm:cxn modelId="{3FEE3F6F-85E1-4FF2-8FAF-E9972968D6AA}" type="presOf" srcId="{7318C977-E6C4-4973-BDC3-41A4C6861258}" destId="{9DD67EFD-E9A9-4AB3-8B21-DA72FAF51F1A}" srcOrd="0" destOrd="0" presId="urn:microsoft.com/office/officeart/2005/8/layout/cycle1"/>
    <dgm:cxn modelId="{A347EB57-EF78-4A62-BC46-95FD38234A41}" srcId="{6125885B-8665-4D43-B523-227A279EE64A}" destId="{7318C977-E6C4-4973-BDC3-41A4C6861258}" srcOrd="0" destOrd="0" parTransId="{23CD820B-4BCC-46E5-987D-AF6770441BDB}" sibTransId="{A329EF2F-35FD-491C-89EF-6F81A1A8682F}"/>
    <dgm:cxn modelId="{8015CD7F-8FE6-4F00-9587-645B7D64F4C2}" srcId="{7318C977-E6C4-4973-BDC3-41A4C6861258}" destId="{0510A8A7-3F84-4525-A607-BC0B4B429AB9}" srcOrd="3" destOrd="0" parTransId="{D576ADE7-D817-411A-B7FB-C6DBD10E837C}" sibTransId="{D779FF5A-0E60-4794-9D19-88089BA405AD}"/>
    <dgm:cxn modelId="{339D1997-65FD-412E-A641-A8BBE56B3437}" srcId="{7318C977-E6C4-4973-BDC3-41A4C6861258}" destId="{A0956E49-2D9B-4874-BFE8-B503AC0435C1}" srcOrd="5" destOrd="0" parTransId="{048377C1-FF16-4B7F-8975-E090B19E2751}" sibTransId="{D2674BDE-72DF-4DEB-8433-E2C914654D32}"/>
    <dgm:cxn modelId="{F904EEA0-1194-48C3-84EC-52D4A8EB04E5}" srcId="{7318C977-E6C4-4973-BDC3-41A4C6861258}" destId="{45DC37B0-1C0E-499B-A9A5-6B7C057CAB0B}" srcOrd="0" destOrd="0" parTransId="{7428CD59-051C-41E5-A823-DA76B8A2FE2C}" sibTransId="{F000B382-0C06-4691-BB81-976C1D6D43C6}"/>
    <dgm:cxn modelId="{4ED88FA5-0BCD-4D42-8854-D1BECDC6CE97}" type="presOf" srcId="{6125885B-8665-4D43-B523-227A279EE64A}" destId="{FC0FAD72-58B2-4FF7-811D-4533C42F601B}" srcOrd="0" destOrd="0" presId="urn:microsoft.com/office/officeart/2005/8/layout/cycle1"/>
    <dgm:cxn modelId="{101363A6-FD48-405C-B056-60959C22867D}" type="presOf" srcId="{8F6D8354-C319-4C44-A793-4A691A2C6FC4}" destId="{9DD67EFD-E9A9-4AB3-8B21-DA72FAF51F1A}" srcOrd="0" destOrd="2" presId="urn:microsoft.com/office/officeart/2005/8/layout/cycle1"/>
    <dgm:cxn modelId="{3C8F4BA9-4D4A-4F83-86F3-81576B04E2A6}" type="presOf" srcId="{45DC37B0-1C0E-499B-A9A5-6B7C057CAB0B}" destId="{9DD67EFD-E9A9-4AB3-8B21-DA72FAF51F1A}" srcOrd="0" destOrd="1" presId="urn:microsoft.com/office/officeart/2005/8/layout/cycle1"/>
    <dgm:cxn modelId="{9C6DADAD-3C06-4489-BB00-4F5E702CCDF0}" srcId="{7318C977-E6C4-4973-BDC3-41A4C6861258}" destId="{4D809519-B65B-421D-B1CF-8FD22203FC5B}" srcOrd="2" destOrd="0" parTransId="{7E34920F-F587-4BAA-BE91-461E345274A3}" sibTransId="{B9674B28-1B3E-40CA-B02D-41220B1CF16A}"/>
    <dgm:cxn modelId="{F13CDBBE-BCB3-4F6B-97C7-1E08E588AA86}" srcId="{7318C977-E6C4-4973-BDC3-41A4C6861258}" destId="{DD261316-AD6A-4DBE-9026-9FDFC9412043}" srcOrd="4" destOrd="0" parTransId="{67E17702-3DB5-4B0B-A24E-02F5D57CA16A}" sibTransId="{5352A860-2E65-4F9F-A3AC-C82250A64D55}"/>
    <dgm:cxn modelId="{60AD8CCA-7581-4A47-B4F2-8C820600BED0}" srcId="{7318C977-E6C4-4973-BDC3-41A4C6861258}" destId="{8F6D8354-C319-4C44-A793-4A691A2C6FC4}" srcOrd="1" destOrd="0" parTransId="{769063EB-FB4C-4E18-A89B-8B6A9965008E}" sibTransId="{3A6B43D7-9C2B-4605-AAEF-86D7EEFA5E68}"/>
    <dgm:cxn modelId="{FEE90ECB-37F5-431D-A7B1-1B78870461C4}" type="presOf" srcId="{4D809519-B65B-421D-B1CF-8FD22203FC5B}" destId="{9DD67EFD-E9A9-4AB3-8B21-DA72FAF51F1A}" srcOrd="0" destOrd="3" presId="urn:microsoft.com/office/officeart/2005/8/layout/cycle1"/>
    <dgm:cxn modelId="{003ED6D0-D194-4C09-8851-F18B302196CA}" type="presOf" srcId="{DD261316-AD6A-4DBE-9026-9FDFC9412043}" destId="{9DD67EFD-E9A9-4AB3-8B21-DA72FAF51F1A}" srcOrd="0" destOrd="5" presId="urn:microsoft.com/office/officeart/2005/8/layout/cycle1"/>
    <dgm:cxn modelId="{E71497EC-F772-4349-BE2E-AF1945D4E977}" type="presOf" srcId="{A0956E49-2D9B-4874-BFE8-B503AC0435C1}" destId="{9DD67EFD-E9A9-4AB3-8B21-DA72FAF51F1A}" srcOrd="0" destOrd="6" presId="urn:microsoft.com/office/officeart/2005/8/layout/cycle1"/>
    <dgm:cxn modelId="{C0F68283-DF80-487F-9894-EC9281BF862D}" type="presParOf" srcId="{FC0FAD72-58B2-4FF7-811D-4533C42F601B}" destId="{9DD67EFD-E9A9-4AB3-8B21-DA72FAF51F1A}" srcOrd="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67EFD-E9A9-4AB3-8B21-DA72FAF51F1A}">
      <dsp:nvSpPr>
        <dsp:cNvPr id="0" name=""/>
        <dsp:cNvSpPr/>
      </dsp:nvSpPr>
      <dsp:spPr>
        <a:xfrm>
          <a:off x="1000506" y="846"/>
          <a:ext cx="3628211" cy="3628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>
            <a:solidFill>
              <a:srgbClr val="009999"/>
            </a:solidFill>
            <a:latin typeface="Calibri"/>
            <a:ea typeface="Calibri"/>
            <a:cs typeface="Calibri"/>
          </a:endParaRP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rgbClr val="009999"/>
              </a:solidFill>
              <a:latin typeface="Calibri"/>
              <a:ea typeface="Calibri"/>
              <a:cs typeface="Calibri"/>
            </a:rPr>
            <a:t>go to school 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rgbClr val="009999"/>
              </a:solidFill>
              <a:latin typeface="Calibri"/>
              <a:ea typeface="Calibri"/>
              <a:cs typeface="Calibri"/>
            </a:rPr>
            <a:t>like watching TV 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rgbClr val="009999"/>
              </a:solidFill>
              <a:latin typeface="Calibri"/>
              <a:ea typeface="Calibri"/>
              <a:cs typeface="Calibri"/>
            </a:rPr>
            <a:t>have friends 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rgbClr val="009999"/>
              </a:solidFill>
              <a:latin typeface="Calibri"/>
              <a:ea typeface="Calibri"/>
              <a:cs typeface="Calibri"/>
            </a:rPr>
            <a:t>love to play 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rgbClr val="009999"/>
              </a:solidFill>
              <a:latin typeface="Calibri"/>
              <a:ea typeface="Calibri"/>
              <a:cs typeface="Calibri"/>
            </a:rPr>
            <a:t>have feelings </a:t>
          </a:r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rgbClr val="009999"/>
              </a:solidFill>
              <a:latin typeface="Calibri"/>
              <a:ea typeface="Calibri"/>
              <a:cs typeface="Calibri"/>
            </a:rPr>
            <a:t>and are just like you! </a:t>
          </a:r>
        </a:p>
      </dsp:txBody>
      <dsp:txXfrm>
        <a:off x="1000506" y="846"/>
        <a:ext cx="3628211" cy="3628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CAA8-AEDE-4546-B39A-3A1C2A76D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43968-3F09-4908-8DFF-F8D35618C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5AF3F-1917-4D8C-BCD9-262885DE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2E54E-3813-4352-9C46-8C183725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21F4-27BD-4C3D-A57C-535FCE40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5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4CB3-3439-4162-A20C-4F920638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B7A04-9958-4C17-BACE-8350A2D1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B559-72FC-4B42-BE9C-AE654991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7838E-9ADB-4753-82C6-4EBFBD1C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909B-F9D6-4E89-A87D-CC11637F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11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32107-CE6C-4346-9DC2-263FD2756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B436D-FA26-46B3-B4C8-2035DA994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856F9-C2C3-4481-B36F-733F0FBC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CC6F-07B4-4B05-95A2-5B2E9815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D097-BD12-4297-8913-C7D722BF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3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B677-2BB8-4AD1-BC3F-5DDF7A62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4B10-19B9-4406-ADEA-4C8222E72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1DE72-AF14-4662-96E6-93FD0D6C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36D4-5489-4FC9-8644-9F93756C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AB81A-4D77-4535-A86A-754761B4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07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BC1C-1336-4938-BEF3-8112F30D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2F410-BDB9-4707-AA30-34A4CF2AA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7ACC-327C-4438-8A59-E397E412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3565C-A65C-450B-ADEA-C2ABCD10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A8FC5-902D-444D-A122-BEF595A8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0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9C4C-668A-4F93-AD4C-3E2F092F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BDE3-5C88-422C-9A8C-FCBEB69A8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50A6B-E15A-4C97-9F07-FFD7873C2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09FBB-2E6C-4966-8B49-23AA9045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2B5D2-3743-4A15-8BA9-0B583FE1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2B5D5-B19B-4A11-9BFF-D16B564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7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6D45-F4F7-485B-B050-55B68DD8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97ED7-800E-47FE-A6E0-FC2D233E4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464D4-B2C6-4897-B8C5-53A9D1D37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DED1F-CA38-4C82-B0C0-5648FCF6E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3DD0F-C6BD-41B6-B07D-490926F39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F0E1E-4D80-4B09-ABD7-8A250D60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770D3-99D0-4A21-964A-CEC66022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25DCA9-8F1A-4A24-B13C-8DF0BDB7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59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1E2B-BA49-4657-8613-36FF098F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89E15-E094-4436-87B8-852D2C36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63D72-D72B-4DEC-B631-D05353EA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035AF-686D-453F-BA09-11FE1A24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2A41E-3861-4A2F-BA10-4830751C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093C6-887A-442F-B04F-413E3F63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BF153-B2A7-47C3-88BD-545486CD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9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CF4E-B630-4A99-A592-B5605D4D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4361D-5807-4377-A965-EA0B44CC2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88A30-3FA5-4021-BBD6-0FF11FA33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B8EAA-67E2-4DFE-85AF-26C935A0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57BE-C55B-48AE-A44A-72C91A4E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04591-8B9C-4723-BC50-B3638449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8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4B0C-9E08-4D2D-B5DA-CC38FAF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AA500-C4C9-4EE4-823C-E6D83D3D0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0D94B-A216-4468-A1F6-324B0429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1DB25-6B20-4525-9539-62DDB41A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EA77E-A533-48FA-9A0E-A28972BF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506EC-9395-4A31-A8EB-A7B423A6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D7A05-3E52-42CA-B4CC-BD4498B6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64C93-BFAF-417F-B1C6-AD4E86CD5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86DE-30E9-42FD-9468-0328A700A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0155F-C9DA-46BB-8F71-86D8D8EAF49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3403-0BCE-442A-A284-EC2E699BE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79D6-9C41-4AB1-8631-B6CC86EEF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3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_r_2rmDYfz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SKku4RAWa4M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96221-E7DA-4162-AF2C-5DE3ECBCCAB2}"/>
              </a:ext>
            </a:extLst>
          </p:cNvPr>
          <p:cNvSpPr txBox="1"/>
          <p:nvPr/>
        </p:nvSpPr>
        <p:spPr>
          <a:xfrm>
            <a:off x="1315300" y="228600"/>
            <a:ext cx="9479662" cy="56784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749808">
              <a:spcAft>
                <a:spcPts val="600"/>
              </a:spcAft>
            </a:pP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This 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assembly presentation</a:t>
            </a: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 has been created by Down Syndrome UK, </a:t>
            </a:r>
            <a:br>
              <a:rPr lang="en-US" kern="1200">
                <a:latin typeface="Calibri"/>
              </a:rPr>
            </a:b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registered charity number 1184564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en-US" kern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 defTabSz="749808">
              <a:spcAft>
                <a:spcPts val="600"/>
              </a:spcAft>
            </a:pPr>
            <a:endParaRPr lang="en-US" kern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 defTabSz="749808">
              <a:spcAft>
                <a:spcPts val="600"/>
              </a:spcAft>
            </a:pP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It is available for general use but would ask that if a school has a member(s) who has/have Down syndrome, or there are close relatives of a young person with Down syndrome,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endParaRPr lang="en-US" kern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 defTabSz="749808">
              <a:spcAft>
                <a:spcPts val="600"/>
              </a:spcAft>
            </a:pP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that you seek permission of the parents/carers first.</a:t>
            </a:r>
          </a:p>
          <a:p>
            <a:pPr algn="ctr" defTabSz="749808">
              <a:spcAft>
                <a:spcPts val="600"/>
              </a:spcAft>
            </a:pPr>
            <a:endParaRPr lang="en-US" kern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 defTabSz="749808">
              <a:spcAft>
                <a:spcPts val="600"/>
              </a:spcAft>
            </a:pP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We hope you find this presentation informative and insightful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en-US" kern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 defTabSz="749808">
              <a:spcAft>
                <a:spcPts val="600"/>
              </a:spcAft>
            </a:pP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We would welcome your feedback: info@downsyndromeuk.co.uk.</a:t>
            </a:r>
          </a:p>
          <a:p>
            <a:pPr algn="ctr" defTabSz="749808">
              <a:spcAft>
                <a:spcPts val="600"/>
              </a:spcAft>
            </a:pPr>
            <a:endParaRPr lang="en-US" kern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 defTabSz="749808">
              <a:spcAft>
                <a:spcPts val="600"/>
              </a:spcAft>
            </a:pP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Please note that this presentation contains links to YouTube</a:t>
            </a:r>
          </a:p>
          <a:p>
            <a:pPr algn="ctr" defTabSz="749808">
              <a:spcAft>
                <a:spcPts val="600"/>
              </a:spcAft>
            </a:pP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So please ensure you can access beforehand.</a:t>
            </a:r>
          </a:p>
          <a:p>
            <a:pPr algn="ctr" defTabSz="749808">
              <a:spcAft>
                <a:spcPts val="600"/>
              </a:spcAft>
            </a:pPr>
            <a:endParaRPr lang="en-US" kern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 defTabSz="749808">
              <a:spcAft>
                <a:spcPts val="600"/>
              </a:spcAft>
            </a:pPr>
            <a:r>
              <a:rPr lang="en-US" kern="1200">
                <a:solidFill>
                  <a:schemeClr val="bg1"/>
                </a:solidFill>
                <a:latin typeface="Calibri"/>
                <a:cs typeface="Calibri"/>
              </a:rPr>
              <a:t>For more information about Down Syndrome UK, please visit our website</a:t>
            </a:r>
          </a:p>
          <a:p>
            <a:pPr algn="ctr" defTabSz="749808">
              <a:spcAft>
                <a:spcPts val="600"/>
              </a:spcAft>
            </a:pPr>
            <a:r>
              <a:rPr lang="en-US" sz="2800" kern="1200">
                <a:solidFill>
                  <a:schemeClr val="bg1"/>
                </a:solidFill>
                <a:latin typeface="Calibri"/>
                <a:cs typeface="Calibri"/>
              </a:rPr>
              <a:t>www.downsyndromeuk.co.uk.</a:t>
            </a:r>
          </a:p>
          <a:p>
            <a:pPr algn="ctr">
              <a:spcAft>
                <a:spcPts val="600"/>
              </a:spcAft>
            </a:pPr>
            <a:endParaRPr lang="en-US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EEABBAD3-CFDB-4FF8-B5D7-027035426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" y="5703064"/>
            <a:ext cx="1799991" cy="989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F223B-F21D-AD26-5897-7CEF35E8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87" y="5886843"/>
            <a:ext cx="2309613" cy="8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2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E1A26-1F73-424F-9633-4E2469E871CB}"/>
              </a:ext>
            </a:extLst>
          </p:cNvPr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000" kern="12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Chromo - what? …Chromosomes!</a:t>
            </a:r>
            <a:r>
              <a:rPr lang="en-US" altLang="en-US" sz="50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 </a:t>
            </a:r>
            <a:endParaRPr lang="en-US" altLang="en-US" sz="5000" kern="12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51AB6-E937-44CE-8A6F-5C297F3FBF0D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These chromosomes are important as they decide if we will be male or female, what we look like and lots of other really important things.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A person with Down syndrome is born with an </a:t>
            </a:r>
            <a:r>
              <a:rPr lang="en-US" altLang="en-US" sz="2000" b="1"/>
              <a:t>extra</a:t>
            </a:r>
            <a:r>
              <a:rPr lang="en-US" altLang="en-US" sz="2000"/>
              <a:t> chromosome in every cell.  </a:t>
            </a:r>
            <a:endParaRPr lang="en-US" altLang="en-US" sz="20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So, instead of 46 individual chromosomes (23 pairs), they have 47.  </a:t>
            </a:r>
            <a:endParaRPr lang="en-US" altLang="en-US" sz="2000">
              <a:ea typeface="Calibri"/>
              <a:cs typeface="Calibri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ACE087-C34D-4F60-8F34-94761BC02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9" t="39814" r="52395" b="26297"/>
          <a:stretch/>
        </p:blipFill>
        <p:spPr>
          <a:xfrm>
            <a:off x="6099048" y="1612657"/>
            <a:ext cx="5458968" cy="3632685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CD7AC6E-D8DF-2B65-A911-C3A96ED2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57" y="5660762"/>
            <a:ext cx="1817173" cy="9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81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F837181-6EB6-43F0-83CD-CDB00A44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0" t="32925" r="60204" b="44490"/>
          <a:stretch/>
        </p:blipFill>
        <p:spPr>
          <a:xfrm>
            <a:off x="5334804" y="2655068"/>
            <a:ext cx="2460844" cy="4000751"/>
          </a:xfrm>
          <a:prstGeom prst="rect">
            <a:avLst/>
          </a:prstGeom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6221678-3E5C-4B4A-9586-6F6FC02BC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8" t="53704" r="69792" b="22222"/>
          <a:stretch/>
        </p:blipFill>
        <p:spPr>
          <a:xfrm>
            <a:off x="7902630" y="4442258"/>
            <a:ext cx="1443177" cy="2215968"/>
          </a:xfrm>
          <a:prstGeom prst="rect">
            <a:avLst/>
          </a:prstGeom>
        </p:spPr>
      </p:pic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8F6714A-70BB-4646-A4C6-B2535D797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04" t="57687" r="53317" b="22177"/>
          <a:stretch/>
        </p:blipFill>
        <p:spPr>
          <a:xfrm>
            <a:off x="7793909" y="212649"/>
            <a:ext cx="4214499" cy="4133115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4FB67E2D-AB94-4BBF-B8CE-40B489661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57" y="5660762"/>
            <a:ext cx="1817173" cy="995628"/>
          </a:xfrm>
          <a:prstGeom prst="rect">
            <a:avLst/>
          </a:prstGeom>
        </p:spPr>
      </p:pic>
      <p:graphicFrame>
        <p:nvGraphicFramePr>
          <p:cNvPr id="12" name="TextBox 4">
            <a:extLst>
              <a:ext uri="{FF2B5EF4-FFF2-40B4-BE49-F238E27FC236}">
                <a16:creationId xmlns:a16="http://schemas.microsoft.com/office/drawing/2014/main" id="{F15FEA7A-9506-F436-3530-AF7EE189E1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418167"/>
              </p:ext>
            </p:extLst>
          </p:nvPr>
        </p:nvGraphicFramePr>
        <p:xfrm>
          <a:off x="-189457" y="2348503"/>
          <a:ext cx="5629225" cy="362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94D3F2D-7807-9061-175F-6091699C8098}"/>
              </a:ext>
            </a:extLst>
          </p:cNvPr>
          <p:cNvSpPr txBox="1"/>
          <p:nvPr/>
        </p:nvSpPr>
        <p:spPr>
          <a:xfrm>
            <a:off x="630936" y="640080"/>
            <a:ext cx="471270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000">
                <a:solidFill>
                  <a:srgbClr val="009999"/>
                </a:solidFill>
                <a:latin typeface="Calibri"/>
                <a:cs typeface="Calibri"/>
              </a:rPr>
              <a:t>Children with Down syndrome...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5551DD-CDC1-47C5-9E9C-DE2616EE8638}"/>
              </a:ext>
            </a:extLst>
          </p:cNvPr>
          <p:cNvSpPr txBox="1">
            <a:spLocks/>
          </p:cNvSpPr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5000" kern="12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Finding some things tricky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FFD51-B807-42B3-9259-108FFACF934E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Having Down syndrome means that you can find things like speaking, remembering and understanding more difficult.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Children with Down syndrome will learn to read and write,  it might take them longer and be harder work for them.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A341C6-7DA8-49B9-A253-CE07A0AC1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2" t="29932" r="52704" b="27347"/>
          <a:stretch/>
        </p:blipFill>
        <p:spPr>
          <a:xfrm>
            <a:off x="5965364" y="1068120"/>
            <a:ext cx="5458968" cy="4735128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DCAC566-28B3-436F-955A-4A56D639F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4" y="5803641"/>
            <a:ext cx="1596823" cy="8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B0A24-ADFB-4A3B-AC5F-B8C2AA8D1D99}"/>
              </a:ext>
            </a:extLst>
          </p:cNvPr>
          <p:cNvSpPr txBox="1"/>
          <p:nvPr/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>
                <a:latin typeface="+mj-lt"/>
                <a:ea typeface="+mj-ea"/>
                <a:cs typeface="+mj-cs"/>
                <a:hlinkClick r:id="rId2"/>
              </a:rPr>
              <a:t>Chloe explains Down syndrome - YouTube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0262F280-5B10-47A3-9695-B0872B5B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54" y="2633472"/>
            <a:ext cx="6520643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5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562625-38C1-4B87-B52F-7DED13B22A43}"/>
              </a:ext>
            </a:extLst>
          </p:cNvPr>
          <p:cNvSpPr txBox="1"/>
          <p:nvPr/>
        </p:nvSpPr>
        <p:spPr>
          <a:xfrm>
            <a:off x="600242" y="517696"/>
            <a:ext cx="5181600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Just like you...</a:t>
            </a:r>
          </a:p>
          <a:p>
            <a:endParaRPr lang="en-US" sz="36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They say that I have extra needs,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and while that’s partly true,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the needs that matter most to me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are the same ones you have too.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I need to be accepted.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I need friends that make me smile.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I need a chance to learn and grow,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feeling valued all the while.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Sure, I need some extra help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and just like you, some things I can’t do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but I hope you’ll see beyond all that </a:t>
            </a:r>
          </a:p>
          <a:p>
            <a:r>
              <a:rPr lang="en-US" sz="24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INSIDE I AM JUST LIKE YOU….. </a:t>
            </a:r>
            <a:endParaRPr lang="en-GB" sz="24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02372B-6735-41BC-B410-C66248149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1" t="26140" r="79967" b="54912"/>
          <a:stretch/>
        </p:blipFill>
        <p:spPr>
          <a:xfrm>
            <a:off x="5840128" y="445169"/>
            <a:ext cx="3777916" cy="3400124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FDA917-46E0-444D-809D-CEC2AFA4B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9" t="46140" r="69112" b="35088"/>
          <a:stretch/>
        </p:blipFill>
        <p:spPr>
          <a:xfrm>
            <a:off x="8217567" y="2887578"/>
            <a:ext cx="3525253" cy="3525253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9CBC67F6-7FC1-40A2-905C-9B3ECECE8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44" y="5507368"/>
            <a:ext cx="2139597" cy="11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22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1159A-3DE0-40B1-B7B0-BB7B6F1BBDBA}"/>
              </a:ext>
            </a:extLst>
          </p:cNvPr>
          <p:cNvSpPr txBox="1"/>
          <p:nvPr/>
        </p:nvSpPr>
        <p:spPr>
          <a:xfrm>
            <a:off x="630936" y="502920"/>
            <a:ext cx="341985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Reflection - </a:t>
            </a:r>
            <a:r>
              <a:rPr lang="en-US" sz="30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more</a:t>
            </a:r>
            <a:r>
              <a:rPr lang="en-US" sz="3000" kern="12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 alike </a:t>
            </a:r>
            <a:r>
              <a:rPr lang="en-US" sz="30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than </a:t>
            </a:r>
            <a:r>
              <a:rPr lang="en-US" sz="3000" kern="12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different</a:t>
            </a:r>
            <a:r>
              <a:rPr lang="en-US" sz="30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3000" kern="12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1B2E7-C6C2-4D0B-8316-C70E42694FD0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9999"/>
                </a:solidFill>
              </a:rPr>
              <a:t>Are you the same as the person next to you?</a:t>
            </a:r>
            <a:endParaRPr lang="en-US" altLang="en-US" sz="1600">
              <a:solidFill>
                <a:srgbClr val="009999"/>
              </a:solidFill>
              <a:ea typeface="Calibri"/>
              <a:cs typeface="Calibri"/>
            </a:endParaRPr>
          </a:p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9999"/>
                </a:solidFill>
              </a:rPr>
              <a:t>Everyone in this room is different from each other</a:t>
            </a:r>
            <a:endParaRPr lang="en-US" altLang="en-US" sz="1600">
              <a:solidFill>
                <a:srgbClr val="009999"/>
              </a:solidFill>
              <a:ea typeface="Calibri"/>
              <a:cs typeface="Calibri"/>
            </a:endParaRPr>
          </a:p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9999"/>
                </a:solidFill>
              </a:rPr>
              <a:t>Everyone in the world is different from each other</a:t>
            </a:r>
            <a:endParaRPr lang="en-US" altLang="en-US" sz="1600">
              <a:solidFill>
                <a:srgbClr val="009999"/>
              </a:solidFill>
              <a:ea typeface="Calibri"/>
              <a:cs typeface="Calibri"/>
            </a:endParaRPr>
          </a:p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9999"/>
                </a:solidFill>
              </a:rPr>
              <a:t>When a person has Down syndrome, it is just one small part of who they are</a:t>
            </a:r>
            <a:endParaRPr lang="en-US" altLang="en-US" sz="1600">
              <a:solidFill>
                <a:srgbClr val="009999"/>
              </a:solidFill>
              <a:ea typeface="Calibri"/>
              <a:cs typeface="Calibri"/>
            </a:endParaRPr>
          </a:p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9999"/>
                </a:solidFill>
              </a:rPr>
              <a:t>Being a good friend to someone else is the same no matter who they are.</a:t>
            </a:r>
            <a:endParaRPr lang="en-US" altLang="en-US" sz="1600">
              <a:solidFill>
                <a:srgbClr val="009999"/>
              </a:solidFill>
              <a:ea typeface="Calibri"/>
              <a:cs typeface="Calibri"/>
            </a:endParaRPr>
          </a:p>
        </p:txBody>
      </p:sp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4F492519-76BA-4A58-A8C5-D85A24A79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1" t="28449" r="53929" b="49936"/>
          <a:stretch/>
        </p:blipFill>
        <p:spPr>
          <a:xfrm>
            <a:off x="630936" y="2304020"/>
            <a:ext cx="10917936" cy="3933183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F8F8EC-C9EE-4718-8409-AF8233861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8" y="5508226"/>
            <a:ext cx="1737706" cy="9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2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E1A26-1F73-424F-9633-4E2469E871CB}"/>
              </a:ext>
            </a:extLst>
          </p:cNvPr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000">
                <a:solidFill>
                  <a:srgbClr val="009999"/>
                </a:solidFill>
                <a:latin typeface="Calibri"/>
                <a:cs typeface="Calibri"/>
              </a:rPr>
              <a:t>World Down Syndrome Day</a:t>
            </a:r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51AB6-E937-44CE-8A6F-5C297F3FBF0D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>
                <a:ea typeface="+mn-lt"/>
                <a:cs typeface="+mn-lt"/>
              </a:rPr>
              <a:t>The 21st day of March (the 3rd month of the year) was selected to signify the uniqueness of the triplication (trisomy) of the 21st chromosome which causes Down syndrome.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en-US" sz="200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>
                <a:ea typeface="+mn-lt"/>
                <a:cs typeface="+mn-lt"/>
              </a:rPr>
              <a:t>Every year on March 21st, World Down Syndrome Day is observed to create awareness about Down syndrome.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2" name="Picture 1" descr="A yellow star with a smiling face&#10;&#10;Description automatically generated">
            <a:extLst>
              <a:ext uri="{FF2B5EF4-FFF2-40B4-BE49-F238E27FC236}">
                <a16:creationId xmlns:a16="http://schemas.microsoft.com/office/drawing/2014/main" id="{B7742283-6A0D-D242-71C3-836E678E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805" y="388393"/>
            <a:ext cx="6087035" cy="6087035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519AAECC-E77E-71BA-804C-4E93FAE4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5" y="5472503"/>
            <a:ext cx="1817173" cy="9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C1985-CC7A-4EB8-A21D-7946B3185074}"/>
              </a:ext>
            </a:extLst>
          </p:cNvPr>
          <p:cNvSpPr txBox="1"/>
          <p:nvPr/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Hiring Chain </a:t>
            </a:r>
            <a:r>
              <a:rPr lang="en-US" sz="41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performed by STING</a:t>
            </a:r>
            <a:r>
              <a:rPr lang="en-US" sz="41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YouTube</a:t>
            </a:r>
            <a:endParaRPr lang="en-US" sz="4100" b="0" i="0" kern="120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B65861B6-66F8-4BDB-BC54-B2613EC9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54" y="2633472"/>
            <a:ext cx="6520643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85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E84B073-7978-494F-BD69-3C15D2CB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A7CB8-0795-EE6C-AABA-10CBB2620E55}"/>
              </a:ext>
            </a:extLst>
          </p:cNvPr>
          <p:cNvSpPr txBox="1"/>
          <p:nvPr/>
        </p:nvSpPr>
        <p:spPr>
          <a:xfrm>
            <a:off x="635000" y="4909273"/>
            <a:ext cx="10921640" cy="131469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watching!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96B05946-1FC4-49B3-AAEC-C8854CA8A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76" y="464820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466344 w 10972800"/>
              <a:gd name="connsiteY1" fmla="*/ 0 h 18288"/>
              <a:gd name="connsiteX2" fmla="*/ 1152144 w 10972800"/>
              <a:gd name="connsiteY2" fmla="*/ 0 h 18288"/>
              <a:gd name="connsiteX3" fmla="*/ 1947672 w 10972800"/>
              <a:gd name="connsiteY3" fmla="*/ 0 h 18288"/>
              <a:gd name="connsiteX4" fmla="*/ 2304288 w 10972800"/>
              <a:gd name="connsiteY4" fmla="*/ 0 h 18288"/>
              <a:gd name="connsiteX5" fmla="*/ 2660904 w 10972800"/>
              <a:gd name="connsiteY5" fmla="*/ 0 h 18288"/>
              <a:gd name="connsiteX6" fmla="*/ 3566160 w 10972800"/>
              <a:gd name="connsiteY6" fmla="*/ 0 h 18288"/>
              <a:gd name="connsiteX7" fmla="*/ 4251960 w 10972800"/>
              <a:gd name="connsiteY7" fmla="*/ 0 h 18288"/>
              <a:gd name="connsiteX8" fmla="*/ 4608576 w 10972800"/>
              <a:gd name="connsiteY8" fmla="*/ 0 h 18288"/>
              <a:gd name="connsiteX9" fmla="*/ 5294376 w 10972800"/>
              <a:gd name="connsiteY9" fmla="*/ 0 h 18288"/>
              <a:gd name="connsiteX10" fmla="*/ 6199632 w 10972800"/>
              <a:gd name="connsiteY10" fmla="*/ 0 h 18288"/>
              <a:gd name="connsiteX11" fmla="*/ 6775704 w 10972800"/>
              <a:gd name="connsiteY11" fmla="*/ 0 h 18288"/>
              <a:gd name="connsiteX12" fmla="*/ 7351776 w 10972800"/>
              <a:gd name="connsiteY12" fmla="*/ 0 h 18288"/>
              <a:gd name="connsiteX13" fmla="*/ 8037576 w 10972800"/>
              <a:gd name="connsiteY13" fmla="*/ 0 h 18288"/>
              <a:gd name="connsiteX14" fmla="*/ 8833104 w 10972800"/>
              <a:gd name="connsiteY14" fmla="*/ 0 h 18288"/>
              <a:gd name="connsiteX15" fmla="*/ 9628632 w 10972800"/>
              <a:gd name="connsiteY15" fmla="*/ 0 h 18288"/>
              <a:gd name="connsiteX16" fmla="*/ 10972800 w 10972800"/>
              <a:gd name="connsiteY16" fmla="*/ 0 h 18288"/>
              <a:gd name="connsiteX17" fmla="*/ 10972800 w 10972800"/>
              <a:gd name="connsiteY17" fmla="*/ 18288 h 18288"/>
              <a:gd name="connsiteX18" fmla="*/ 10506456 w 10972800"/>
              <a:gd name="connsiteY18" fmla="*/ 18288 h 18288"/>
              <a:gd name="connsiteX19" fmla="*/ 9601200 w 10972800"/>
              <a:gd name="connsiteY19" fmla="*/ 18288 h 18288"/>
              <a:gd name="connsiteX20" fmla="*/ 8915400 w 10972800"/>
              <a:gd name="connsiteY20" fmla="*/ 18288 h 18288"/>
              <a:gd name="connsiteX21" fmla="*/ 8558784 w 10972800"/>
              <a:gd name="connsiteY21" fmla="*/ 18288 h 18288"/>
              <a:gd name="connsiteX22" fmla="*/ 7872984 w 10972800"/>
              <a:gd name="connsiteY22" fmla="*/ 18288 h 18288"/>
              <a:gd name="connsiteX23" fmla="*/ 7296912 w 10972800"/>
              <a:gd name="connsiteY23" fmla="*/ 18288 h 18288"/>
              <a:gd name="connsiteX24" fmla="*/ 6720840 w 10972800"/>
              <a:gd name="connsiteY24" fmla="*/ 18288 h 18288"/>
              <a:gd name="connsiteX25" fmla="*/ 6144768 w 10972800"/>
              <a:gd name="connsiteY25" fmla="*/ 18288 h 18288"/>
              <a:gd name="connsiteX26" fmla="*/ 5568696 w 10972800"/>
              <a:gd name="connsiteY26" fmla="*/ 18288 h 18288"/>
              <a:gd name="connsiteX27" fmla="*/ 4773168 w 10972800"/>
              <a:gd name="connsiteY27" fmla="*/ 18288 h 18288"/>
              <a:gd name="connsiteX28" fmla="*/ 4087368 w 10972800"/>
              <a:gd name="connsiteY28" fmla="*/ 18288 h 18288"/>
              <a:gd name="connsiteX29" fmla="*/ 3730752 w 10972800"/>
              <a:gd name="connsiteY29" fmla="*/ 18288 h 18288"/>
              <a:gd name="connsiteX30" fmla="*/ 3154680 w 10972800"/>
              <a:gd name="connsiteY30" fmla="*/ 18288 h 18288"/>
              <a:gd name="connsiteX31" fmla="*/ 2359152 w 10972800"/>
              <a:gd name="connsiteY31" fmla="*/ 18288 h 18288"/>
              <a:gd name="connsiteX32" fmla="*/ 1892808 w 10972800"/>
              <a:gd name="connsiteY32" fmla="*/ 18288 h 18288"/>
              <a:gd name="connsiteX33" fmla="*/ 987552 w 10972800"/>
              <a:gd name="connsiteY33" fmla="*/ 18288 h 18288"/>
              <a:gd name="connsiteX34" fmla="*/ 0 w 10972800"/>
              <a:gd name="connsiteY34" fmla="*/ 18288 h 18288"/>
              <a:gd name="connsiteX35" fmla="*/ 0 w 1097280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217732" y="9945"/>
                  <a:pt x="298196" y="22535"/>
                  <a:pt x="466344" y="0"/>
                </a:cubicBezTo>
                <a:cubicBezTo>
                  <a:pt x="634492" y="-22535"/>
                  <a:pt x="858789" y="28652"/>
                  <a:pt x="1152144" y="0"/>
                </a:cubicBezTo>
                <a:cubicBezTo>
                  <a:pt x="1445499" y="-28652"/>
                  <a:pt x="1660098" y="6227"/>
                  <a:pt x="1947672" y="0"/>
                </a:cubicBezTo>
                <a:cubicBezTo>
                  <a:pt x="2235246" y="-6227"/>
                  <a:pt x="2151108" y="12746"/>
                  <a:pt x="2304288" y="0"/>
                </a:cubicBezTo>
                <a:cubicBezTo>
                  <a:pt x="2457468" y="-12746"/>
                  <a:pt x="2549740" y="1715"/>
                  <a:pt x="2660904" y="0"/>
                </a:cubicBezTo>
                <a:cubicBezTo>
                  <a:pt x="2772068" y="-1715"/>
                  <a:pt x="3205585" y="32116"/>
                  <a:pt x="3566160" y="0"/>
                </a:cubicBezTo>
                <a:cubicBezTo>
                  <a:pt x="3926735" y="-32116"/>
                  <a:pt x="4079235" y="911"/>
                  <a:pt x="4251960" y="0"/>
                </a:cubicBezTo>
                <a:cubicBezTo>
                  <a:pt x="4424685" y="-911"/>
                  <a:pt x="4465207" y="10862"/>
                  <a:pt x="4608576" y="0"/>
                </a:cubicBezTo>
                <a:cubicBezTo>
                  <a:pt x="4751945" y="-10862"/>
                  <a:pt x="5054073" y="-15412"/>
                  <a:pt x="5294376" y="0"/>
                </a:cubicBezTo>
                <a:cubicBezTo>
                  <a:pt x="5534679" y="15412"/>
                  <a:pt x="6010039" y="37888"/>
                  <a:pt x="6199632" y="0"/>
                </a:cubicBezTo>
                <a:cubicBezTo>
                  <a:pt x="6389225" y="-37888"/>
                  <a:pt x="6498419" y="-7738"/>
                  <a:pt x="6775704" y="0"/>
                </a:cubicBezTo>
                <a:cubicBezTo>
                  <a:pt x="7052989" y="7738"/>
                  <a:pt x="7117633" y="16108"/>
                  <a:pt x="7351776" y="0"/>
                </a:cubicBezTo>
                <a:cubicBezTo>
                  <a:pt x="7585919" y="-16108"/>
                  <a:pt x="7842258" y="33102"/>
                  <a:pt x="8037576" y="0"/>
                </a:cubicBezTo>
                <a:cubicBezTo>
                  <a:pt x="8232894" y="-33102"/>
                  <a:pt x="8458258" y="12921"/>
                  <a:pt x="8833104" y="0"/>
                </a:cubicBezTo>
                <a:cubicBezTo>
                  <a:pt x="9207950" y="-12921"/>
                  <a:pt x="9302745" y="-20757"/>
                  <a:pt x="9628632" y="0"/>
                </a:cubicBezTo>
                <a:cubicBezTo>
                  <a:pt x="9954519" y="20757"/>
                  <a:pt x="10517864" y="24471"/>
                  <a:pt x="10972800" y="0"/>
                </a:cubicBezTo>
                <a:cubicBezTo>
                  <a:pt x="10973446" y="4451"/>
                  <a:pt x="10973290" y="9226"/>
                  <a:pt x="10972800" y="18288"/>
                </a:cubicBezTo>
                <a:cubicBezTo>
                  <a:pt x="10808107" y="28483"/>
                  <a:pt x="10682589" y="38429"/>
                  <a:pt x="10506456" y="18288"/>
                </a:cubicBezTo>
                <a:cubicBezTo>
                  <a:pt x="10330323" y="-1853"/>
                  <a:pt x="9840471" y="23246"/>
                  <a:pt x="9601200" y="18288"/>
                </a:cubicBezTo>
                <a:cubicBezTo>
                  <a:pt x="9361929" y="13330"/>
                  <a:pt x="9156925" y="41163"/>
                  <a:pt x="8915400" y="18288"/>
                </a:cubicBezTo>
                <a:cubicBezTo>
                  <a:pt x="8673875" y="-4587"/>
                  <a:pt x="8665599" y="31856"/>
                  <a:pt x="8558784" y="18288"/>
                </a:cubicBezTo>
                <a:cubicBezTo>
                  <a:pt x="8451969" y="4720"/>
                  <a:pt x="8035888" y="10346"/>
                  <a:pt x="7872984" y="18288"/>
                </a:cubicBezTo>
                <a:cubicBezTo>
                  <a:pt x="7710080" y="26230"/>
                  <a:pt x="7430846" y="-4582"/>
                  <a:pt x="7296912" y="18288"/>
                </a:cubicBezTo>
                <a:cubicBezTo>
                  <a:pt x="7162978" y="41158"/>
                  <a:pt x="6873743" y="-7198"/>
                  <a:pt x="6720840" y="18288"/>
                </a:cubicBezTo>
                <a:cubicBezTo>
                  <a:pt x="6567937" y="43774"/>
                  <a:pt x="6374496" y="32082"/>
                  <a:pt x="6144768" y="18288"/>
                </a:cubicBezTo>
                <a:cubicBezTo>
                  <a:pt x="5915040" y="4494"/>
                  <a:pt x="5825493" y="18881"/>
                  <a:pt x="5568696" y="18288"/>
                </a:cubicBezTo>
                <a:cubicBezTo>
                  <a:pt x="5311899" y="17695"/>
                  <a:pt x="4973133" y="4563"/>
                  <a:pt x="4773168" y="18288"/>
                </a:cubicBezTo>
                <a:cubicBezTo>
                  <a:pt x="4573203" y="32013"/>
                  <a:pt x="4293042" y="44680"/>
                  <a:pt x="4087368" y="18288"/>
                </a:cubicBezTo>
                <a:cubicBezTo>
                  <a:pt x="3881694" y="-8104"/>
                  <a:pt x="3814256" y="6426"/>
                  <a:pt x="3730752" y="18288"/>
                </a:cubicBezTo>
                <a:cubicBezTo>
                  <a:pt x="3647248" y="30150"/>
                  <a:pt x="3378212" y="42724"/>
                  <a:pt x="3154680" y="18288"/>
                </a:cubicBezTo>
                <a:cubicBezTo>
                  <a:pt x="2931148" y="-6148"/>
                  <a:pt x="2602053" y="-21406"/>
                  <a:pt x="2359152" y="18288"/>
                </a:cubicBezTo>
                <a:cubicBezTo>
                  <a:pt x="2116251" y="57982"/>
                  <a:pt x="2002697" y="-4126"/>
                  <a:pt x="1892808" y="18288"/>
                </a:cubicBezTo>
                <a:cubicBezTo>
                  <a:pt x="1782919" y="40702"/>
                  <a:pt x="1405444" y="-3354"/>
                  <a:pt x="987552" y="18288"/>
                </a:cubicBezTo>
                <a:cubicBezTo>
                  <a:pt x="569660" y="39930"/>
                  <a:pt x="449421" y="37602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257510" y="5952"/>
                  <a:pt x="323222" y="-23013"/>
                  <a:pt x="576072" y="0"/>
                </a:cubicBezTo>
                <a:cubicBezTo>
                  <a:pt x="828922" y="23013"/>
                  <a:pt x="816759" y="-16566"/>
                  <a:pt x="932688" y="0"/>
                </a:cubicBezTo>
                <a:cubicBezTo>
                  <a:pt x="1048617" y="16566"/>
                  <a:pt x="1488235" y="24107"/>
                  <a:pt x="1837944" y="0"/>
                </a:cubicBezTo>
                <a:cubicBezTo>
                  <a:pt x="2187653" y="-24107"/>
                  <a:pt x="2171643" y="3677"/>
                  <a:pt x="2414016" y="0"/>
                </a:cubicBezTo>
                <a:cubicBezTo>
                  <a:pt x="2656389" y="-3677"/>
                  <a:pt x="2870829" y="26561"/>
                  <a:pt x="2990088" y="0"/>
                </a:cubicBezTo>
                <a:cubicBezTo>
                  <a:pt x="3109347" y="-26561"/>
                  <a:pt x="3477844" y="2550"/>
                  <a:pt x="3895344" y="0"/>
                </a:cubicBezTo>
                <a:cubicBezTo>
                  <a:pt x="4312844" y="-2550"/>
                  <a:pt x="4199069" y="-4131"/>
                  <a:pt x="4361688" y="0"/>
                </a:cubicBezTo>
                <a:cubicBezTo>
                  <a:pt x="4524307" y="4131"/>
                  <a:pt x="5003964" y="26947"/>
                  <a:pt x="5266944" y="0"/>
                </a:cubicBezTo>
                <a:cubicBezTo>
                  <a:pt x="5529924" y="-26947"/>
                  <a:pt x="5742254" y="33144"/>
                  <a:pt x="6172200" y="0"/>
                </a:cubicBezTo>
                <a:cubicBezTo>
                  <a:pt x="6602146" y="-33144"/>
                  <a:pt x="6640797" y="-28229"/>
                  <a:pt x="6858000" y="0"/>
                </a:cubicBezTo>
                <a:cubicBezTo>
                  <a:pt x="7075203" y="28229"/>
                  <a:pt x="7367176" y="-26601"/>
                  <a:pt x="7763256" y="0"/>
                </a:cubicBezTo>
                <a:cubicBezTo>
                  <a:pt x="8159336" y="26601"/>
                  <a:pt x="8107822" y="23306"/>
                  <a:pt x="8339328" y="0"/>
                </a:cubicBezTo>
                <a:cubicBezTo>
                  <a:pt x="8570834" y="-23306"/>
                  <a:pt x="8700578" y="-4637"/>
                  <a:pt x="8915400" y="0"/>
                </a:cubicBezTo>
                <a:cubicBezTo>
                  <a:pt x="9130222" y="4637"/>
                  <a:pt x="9452158" y="24603"/>
                  <a:pt x="9710928" y="0"/>
                </a:cubicBezTo>
                <a:cubicBezTo>
                  <a:pt x="9969698" y="-24603"/>
                  <a:pt x="10062754" y="-5833"/>
                  <a:pt x="10287000" y="0"/>
                </a:cubicBezTo>
                <a:cubicBezTo>
                  <a:pt x="10511246" y="5833"/>
                  <a:pt x="10633845" y="-19785"/>
                  <a:pt x="10972800" y="0"/>
                </a:cubicBezTo>
                <a:cubicBezTo>
                  <a:pt x="10972393" y="8690"/>
                  <a:pt x="10972646" y="14141"/>
                  <a:pt x="10972800" y="18288"/>
                </a:cubicBezTo>
                <a:cubicBezTo>
                  <a:pt x="10625586" y="14932"/>
                  <a:pt x="10409986" y="45569"/>
                  <a:pt x="10177272" y="18288"/>
                </a:cubicBezTo>
                <a:cubicBezTo>
                  <a:pt x="9944558" y="-8993"/>
                  <a:pt x="9953609" y="22881"/>
                  <a:pt x="9820656" y="18288"/>
                </a:cubicBezTo>
                <a:cubicBezTo>
                  <a:pt x="9687703" y="13695"/>
                  <a:pt x="9448894" y="32049"/>
                  <a:pt x="9354312" y="18288"/>
                </a:cubicBezTo>
                <a:cubicBezTo>
                  <a:pt x="9259730" y="4527"/>
                  <a:pt x="8740107" y="46892"/>
                  <a:pt x="8449056" y="18288"/>
                </a:cubicBezTo>
                <a:cubicBezTo>
                  <a:pt x="8158005" y="-10316"/>
                  <a:pt x="8100729" y="40411"/>
                  <a:pt x="7763256" y="18288"/>
                </a:cubicBezTo>
                <a:cubicBezTo>
                  <a:pt x="7425783" y="-3835"/>
                  <a:pt x="7502388" y="34399"/>
                  <a:pt x="7296912" y="18288"/>
                </a:cubicBezTo>
                <a:cubicBezTo>
                  <a:pt x="7091436" y="2177"/>
                  <a:pt x="6886410" y="37744"/>
                  <a:pt x="6611112" y="18288"/>
                </a:cubicBezTo>
                <a:cubicBezTo>
                  <a:pt x="6335814" y="-1168"/>
                  <a:pt x="6351417" y="32387"/>
                  <a:pt x="6254496" y="18288"/>
                </a:cubicBezTo>
                <a:cubicBezTo>
                  <a:pt x="6157575" y="4189"/>
                  <a:pt x="6050733" y="12324"/>
                  <a:pt x="5897880" y="18288"/>
                </a:cubicBezTo>
                <a:cubicBezTo>
                  <a:pt x="5745027" y="24252"/>
                  <a:pt x="5502488" y="17210"/>
                  <a:pt x="5212080" y="18288"/>
                </a:cubicBezTo>
                <a:cubicBezTo>
                  <a:pt x="4921672" y="19366"/>
                  <a:pt x="4866543" y="5417"/>
                  <a:pt x="4745736" y="18288"/>
                </a:cubicBezTo>
                <a:cubicBezTo>
                  <a:pt x="4624929" y="31159"/>
                  <a:pt x="4264830" y="48740"/>
                  <a:pt x="3950208" y="18288"/>
                </a:cubicBezTo>
                <a:cubicBezTo>
                  <a:pt x="3635586" y="-12164"/>
                  <a:pt x="3588352" y="37212"/>
                  <a:pt x="3483864" y="18288"/>
                </a:cubicBezTo>
                <a:cubicBezTo>
                  <a:pt x="3379376" y="-636"/>
                  <a:pt x="2860958" y="31831"/>
                  <a:pt x="2688336" y="18288"/>
                </a:cubicBezTo>
                <a:cubicBezTo>
                  <a:pt x="2515714" y="4745"/>
                  <a:pt x="2499387" y="2756"/>
                  <a:pt x="2331720" y="18288"/>
                </a:cubicBezTo>
                <a:cubicBezTo>
                  <a:pt x="2164053" y="33820"/>
                  <a:pt x="1856425" y="41595"/>
                  <a:pt x="1536192" y="18288"/>
                </a:cubicBezTo>
                <a:cubicBezTo>
                  <a:pt x="1215959" y="-5019"/>
                  <a:pt x="1251307" y="6447"/>
                  <a:pt x="1069848" y="18288"/>
                </a:cubicBezTo>
                <a:cubicBezTo>
                  <a:pt x="888389" y="30129"/>
                  <a:pt x="810998" y="3651"/>
                  <a:pt x="713232" y="18288"/>
                </a:cubicBezTo>
                <a:cubicBezTo>
                  <a:pt x="615466" y="32925"/>
                  <a:pt x="263524" y="-11502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7D750927-BDC7-46C8-9D1C-06DC8827E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12" y="634029"/>
            <a:ext cx="2874195" cy="1587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F688E-3200-478E-9263-7EF938F7AE8E}"/>
              </a:ext>
            </a:extLst>
          </p:cNvPr>
          <p:cNvSpPr txBox="1"/>
          <p:nvPr/>
        </p:nvSpPr>
        <p:spPr>
          <a:xfrm>
            <a:off x="3870253" y="3806349"/>
            <a:ext cx="4180294" cy="5460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21792">
              <a:spcAft>
                <a:spcPts val="600"/>
              </a:spcAft>
            </a:pPr>
            <a:r>
              <a:rPr lang="en-US" sz="122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Positive about Down Syndrome | A DSUK initiative </a:t>
            </a:r>
          </a:p>
          <a:p>
            <a:pPr algn="ctr" defTabSz="621792">
              <a:spcAft>
                <a:spcPts val="600"/>
              </a:spcAft>
            </a:pPr>
            <a:r>
              <a:rPr lang="en-US" sz="122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rights reserved | Registered Charity Number 1184564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C4697E-EA43-41FD-D820-8765DD6F3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968" y="929740"/>
            <a:ext cx="3147516" cy="1179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3A2E9B-1272-863D-6B3C-91A152424216}"/>
              </a:ext>
            </a:extLst>
          </p:cNvPr>
          <p:cNvSpPr txBox="1"/>
          <p:nvPr/>
        </p:nvSpPr>
        <p:spPr>
          <a:xfrm>
            <a:off x="2632908" y="2541923"/>
            <a:ext cx="66607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21792">
              <a:spcAft>
                <a:spcPts val="600"/>
              </a:spcAft>
            </a:pPr>
            <a:r>
              <a:rPr lang="en-US" sz="4000" b="1" kern="1200">
                <a:latin typeface="+mn-lt"/>
                <a:ea typeface="+mn-ea"/>
                <a:cs typeface="Calibri"/>
              </a:rPr>
              <a:t>www.downsyndromeuk.co.uk</a:t>
            </a:r>
            <a:endParaRPr lang="en-US" sz="40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06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3A5E0-0CD4-414E-855D-85CB751EFC13}"/>
              </a:ext>
            </a:extLst>
          </p:cNvPr>
          <p:cNvSpPr txBox="1"/>
          <p:nvPr/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009999"/>
                </a:solidFill>
                <a:latin typeface="+mj-lt"/>
                <a:ea typeface="+mj-ea"/>
                <a:cs typeface="+mj-cs"/>
              </a:rPr>
              <a:t>Celebrating Down syndrome!</a:t>
            </a:r>
            <a:endParaRPr lang="en-US" sz="6600" b="1" kern="1200">
              <a:solidFill>
                <a:srgbClr val="009999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wearing glasses and a vest holding a book&#10;&#10;Description automatically generated">
            <a:extLst>
              <a:ext uri="{FF2B5EF4-FFF2-40B4-BE49-F238E27FC236}">
                <a16:creationId xmlns:a16="http://schemas.microsoft.com/office/drawing/2014/main" id="{A4946B1C-25D1-C165-D588-B26DCABDE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332" y="2205683"/>
            <a:ext cx="6385236" cy="4361721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F1090066-3233-632E-1440-0C6E69BF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0" y="5495854"/>
            <a:ext cx="1960412" cy="1076062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ECD22C66-F3A2-8E35-B7E5-7D7B17BA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572" y="5646212"/>
            <a:ext cx="2490086" cy="9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5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242026-352C-4853-B1D5-C96CE87CE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8" t="40381" r="52429" b="34476"/>
          <a:stretch/>
        </p:blipFill>
        <p:spPr>
          <a:xfrm>
            <a:off x="2728583" y="2913660"/>
            <a:ext cx="8793882" cy="3696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F2496-784F-4620-84BB-E48FAFF48EE3}"/>
              </a:ext>
            </a:extLst>
          </p:cNvPr>
          <p:cNvSpPr txBox="1"/>
          <p:nvPr/>
        </p:nvSpPr>
        <p:spPr>
          <a:xfrm>
            <a:off x="250370" y="251997"/>
            <a:ext cx="11691257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6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Imagine how strange it would be if you came to school one morning and everyone looked exactly the same – like robots or </a:t>
            </a:r>
            <a:r>
              <a:rPr lang="en-GB" altLang="en-US" sz="3600" err="1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Enderman</a:t>
            </a:r>
            <a:r>
              <a:rPr lang="en-GB" altLang="en-US" sz="36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 from ‘Minecraft’.  You wouldn’t be able to tell who your friends were and who was your teacher.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EC572DBF-EE88-4FAA-AA48-30273B80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0" y="5707932"/>
            <a:ext cx="1630708" cy="8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6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1A8E35-9A5A-4B67-94DB-23366C21E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6" t="38667" r="57357" b="29905"/>
          <a:stretch/>
        </p:blipFill>
        <p:spPr>
          <a:xfrm>
            <a:off x="3192184" y="2193793"/>
            <a:ext cx="5807631" cy="4539727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BB60A-B46E-493B-B5D3-60BD0BB706D7}"/>
              </a:ext>
            </a:extLst>
          </p:cNvPr>
          <p:cNvSpPr txBox="1"/>
          <p:nvPr/>
        </p:nvSpPr>
        <p:spPr>
          <a:xfrm>
            <a:off x="523874" y="339633"/>
            <a:ext cx="11144250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altLang="en-US" sz="36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Luckily, each one of us is different; </a:t>
            </a:r>
          </a:p>
          <a:p>
            <a:pPr algn="ctr"/>
            <a:r>
              <a:rPr lang="en-GB" altLang="en-US" sz="36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we are unique, even if we look a little like a brother or sister, or share likes and dislikes with our friends.</a:t>
            </a:r>
            <a:endParaRPr lang="en-GB" sz="36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04C43E3-DE81-40FF-A566-3FC3B0CF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574150"/>
            <a:ext cx="1714500" cy="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4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A1214B-B90C-4210-90C8-8D7927704E66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What is Down syndrome?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Babies are born with Down syndrome and will always have it.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holding a baby&#10;&#10;Description automatically generated">
            <a:extLst>
              <a:ext uri="{FF2B5EF4-FFF2-40B4-BE49-F238E27FC236}">
                <a16:creationId xmlns:a16="http://schemas.microsoft.com/office/drawing/2014/main" id="{C7D5BD8C-56F9-B0AC-1DCD-E9D55C1E5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7BD1D15-657E-4167-98B0-060FD6E81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2" y="5784850"/>
            <a:ext cx="1406692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78390-18B5-4E78-B457-78F171CB48AC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Down syndrome is not an illness.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You cannot catch it like a cold. 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holding a child&#10;&#10;Description automatically generated">
            <a:extLst>
              <a:ext uri="{FF2B5EF4-FFF2-40B4-BE49-F238E27FC236}">
                <a16:creationId xmlns:a16="http://schemas.microsoft.com/office/drawing/2014/main" id="{DB3C3BB5-4147-B16F-EF79-00FEBED50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23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AD50088-01C7-4DAF-9CC2-517A4595C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" y="5653974"/>
            <a:ext cx="1640265" cy="9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CD5F60-910D-400B-9AC9-A3385627D42A}"/>
              </a:ext>
            </a:extLst>
          </p:cNvPr>
          <p:cNvSpPr txBox="1"/>
          <p:nvPr/>
        </p:nvSpPr>
        <p:spPr>
          <a:xfrm>
            <a:off x="577462" y="1229693"/>
            <a:ext cx="3895522" cy="3386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009999"/>
                </a:solidFill>
              </a:rPr>
              <a:t>Children with Down syndrome share some physical characteristics... but look more like their families than each other. </a:t>
            </a:r>
            <a:endParaRPr lang="en-US" sz="3600">
              <a:solidFill>
                <a:srgbClr val="009999"/>
              </a:solidFill>
              <a:ea typeface="Calibri"/>
              <a:cs typeface="Calibri"/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54EB9E-DB2C-49BA-B1FD-25AFD8AEE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2" t="51521" r="64399" b="30651"/>
          <a:stretch/>
        </p:blipFill>
        <p:spPr>
          <a:xfrm>
            <a:off x="5005992" y="942781"/>
            <a:ext cx="3099816" cy="2675422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E98963-A7CF-443A-A2C3-FEF04B1EB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23" t="61548" r="51377" b="21088"/>
          <a:stretch/>
        </p:blipFill>
        <p:spPr>
          <a:xfrm>
            <a:off x="8449730" y="338381"/>
            <a:ext cx="3381931" cy="2642575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3E0FBF-E820-4B3F-9A71-B1F8BD086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1" t="30748" r="51378" b="47755"/>
          <a:stretch/>
        </p:blipFill>
        <p:spPr>
          <a:xfrm>
            <a:off x="5006219" y="4102996"/>
            <a:ext cx="3085994" cy="239804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9C07D1-02C4-4014-BA60-AC0551A00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68" t="33598" r="69494" b="51389"/>
          <a:stretch/>
        </p:blipFill>
        <p:spPr>
          <a:xfrm>
            <a:off x="8664620" y="3279232"/>
            <a:ext cx="2952151" cy="3221807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41F9EC7-30C9-4565-B7F3-0B6E3901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5" y="5657928"/>
            <a:ext cx="1639077" cy="9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F14677-13E1-4067-B309-47ECB1558F7B}"/>
              </a:ext>
            </a:extLst>
          </p:cNvPr>
          <p:cNvSpPr txBox="1">
            <a:spLocks/>
          </p:cNvSpPr>
          <p:nvPr/>
        </p:nvSpPr>
        <p:spPr>
          <a:xfrm>
            <a:off x="838200" y="557191"/>
            <a:ext cx="10515600" cy="221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kern="12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There are people with</a:t>
            </a:r>
            <a:r>
              <a:rPr lang="en-US" altLang="en-US" sz="48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altLang="en-US" sz="4800" kern="12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Down syndrome all over the world.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4800" kern="12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 descr="A baby in a sink&#10;&#10;Description automatically generated with medium confidence">
            <a:extLst>
              <a:ext uri="{FF2B5EF4-FFF2-40B4-BE49-F238E27FC236}">
                <a16:creationId xmlns:a16="http://schemas.microsoft.com/office/drawing/2014/main" id="{696D7B20-6316-41A2-AE42-89E706263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r="397" b="23345"/>
          <a:stretch/>
        </p:blipFill>
        <p:spPr>
          <a:xfrm>
            <a:off x="184558" y="2962911"/>
            <a:ext cx="2246580" cy="3146616"/>
          </a:xfrm>
          <a:prstGeom prst="rect">
            <a:avLst/>
          </a:prstGeom>
        </p:spPr>
      </p:pic>
      <p:pic>
        <p:nvPicPr>
          <p:cNvPr id="12" name="Picture 11" descr="A picture containing wooden&#10;&#10;Description automatically generated">
            <a:extLst>
              <a:ext uri="{FF2B5EF4-FFF2-40B4-BE49-F238E27FC236}">
                <a16:creationId xmlns:a16="http://schemas.microsoft.com/office/drawing/2014/main" id="{EFC18E20-9CF3-4434-9B88-A8D771145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5301"/>
          <a:stretch/>
        </p:blipFill>
        <p:spPr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14" name="Picture 13" descr="A picture containing person, child, indoor, little&#10;&#10;Description automatically generated">
            <a:extLst>
              <a:ext uri="{FF2B5EF4-FFF2-40B4-BE49-F238E27FC236}">
                <a16:creationId xmlns:a16="http://schemas.microsoft.com/office/drawing/2014/main" id="{ED9CBD97-BD69-4228-A86C-678028D0D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r="22156" b="-3"/>
          <a:stretch/>
        </p:blipFill>
        <p:spPr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10" name="Picture 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3125218-C646-4859-984F-4B1796D1E5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7" r="20996"/>
          <a:stretch/>
        </p:blipFill>
        <p:spPr>
          <a:xfrm>
            <a:off x="7357971" y="2962911"/>
            <a:ext cx="2255462" cy="3155238"/>
          </a:xfrm>
          <a:prstGeom prst="rect">
            <a:avLst/>
          </a:prstGeom>
        </p:spPr>
      </p:pic>
      <p:pic>
        <p:nvPicPr>
          <p:cNvPr id="2" name="Picture 1" descr="A child wearing glasses and smiling&#10;&#10;Description automatically generated">
            <a:extLst>
              <a:ext uri="{FF2B5EF4-FFF2-40B4-BE49-F238E27FC236}">
                <a16:creationId xmlns:a16="http://schemas.microsoft.com/office/drawing/2014/main" id="{4039DE5D-E2A8-91E3-4DDF-FEF46267A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015" y="2958745"/>
            <a:ext cx="2350995" cy="3146612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21D89A42-70C3-4CA7-BBE0-A312E75DD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01" y="5739506"/>
            <a:ext cx="1666059" cy="9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1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8B1A1-C4C7-4C26-8170-6AE5DA99B400}"/>
              </a:ext>
            </a:extLst>
          </p:cNvPr>
          <p:cNvSpPr txBox="1"/>
          <p:nvPr/>
        </p:nvSpPr>
        <p:spPr>
          <a:xfrm>
            <a:off x="838200" y="643467"/>
            <a:ext cx="3205205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800" kern="12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What causes</a:t>
            </a:r>
            <a:r>
              <a:rPr lang="en-US" altLang="en-US" sz="48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 </a:t>
            </a:r>
            <a:endParaRPr lang="en-US" altLang="en-US" sz="4800" kern="12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800" kern="12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Down Syndrome?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CDB14F-3A13-4A09-9F6F-2D6806B4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4" t="38476" r="50000" b="24762"/>
          <a:stretch/>
        </p:blipFill>
        <p:spPr>
          <a:xfrm>
            <a:off x="8954670" y="597835"/>
            <a:ext cx="2759866" cy="3399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D3487-52E3-444B-B4CB-818A86A4B32A}"/>
              </a:ext>
            </a:extLst>
          </p:cNvPr>
          <p:cNvSpPr txBox="1"/>
          <p:nvPr/>
        </p:nvSpPr>
        <p:spPr>
          <a:xfrm>
            <a:off x="5251534" y="3312817"/>
            <a:ext cx="3838693" cy="28315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84632">
              <a:spcBef>
                <a:spcPct val="0"/>
              </a:spcBef>
              <a:spcAft>
                <a:spcPts val="600"/>
              </a:spcAft>
            </a:pPr>
            <a:r>
              <a:rPr lang="en-GB" altLang="en-US" sz="2400" kern="1200">
                <a:latin typeface="Calibri"/>
                <a:ea typeface="Calibri"/>
                <a:cs typeface="Calibri"/>
              </a:rPr>
              <a:t>These are tiny thread-like structures inside our cells.</a:t>
            </a:r>
            <a:r>
              <a:rPr lang="en-GB" altLang="en-US" sz="2400">
                <a:latin typeface="Calibri"/>
                <a:ea typeface="Calibri"/>
                <a:cs typeface="Calibri"/>
              </a:rPr>
              <a:t>  </a:t>
            </a:r>
            <a:endParaRPr lang="en-GB" altLang="en-US" sz="2400" kern="1200">
              <a:latin typeface="Calibri"/>
              <a:ea typeface="Calibri"/>
              <a:cs typeface="Calibri"/>
            </a:endParaRPr>
          </a:p>
          <a:p>
            <a:pPr defTabSz="484632">
              <a:spcBef>
                <a:spcPct val="0"/>
              </a:spcBef>
              <a:spcAft>
                <a:spcPts val="600"/>
              </a:spcAft>
            </a:pPr>
            <a:endParaRPr lang="en-GB" altLang="en-US" sz="2400" kern="1200">
              <a:latin typeface="Calibri"/>
              <a:ea typeface="Calibri"/>
              <a:cs typeface="Calibri"/>
            </a:endParaRPr>
          </a:p>
          <a:p>
            <a:pPr defTabSz="484632">
              <a:spcBef>
                <a:spcPct val="0"/>
              </a:spcBef>
              <a:spcAft>
                <a:spcPts val="600"/>
              </a:spcAft>
            </a:pPr>
            <a:r>
              <a:rPr lang="en-GB" altLang="en-US" sz="2400" kern="1200">
                <a:latin typeface="Calibri"/>
                <a:ea typeface="Calibri"/>
                <a:cs typeface="Calibri"/>
              </a:rPr>
              <a:t>Everyone has them, in fact most people have 23 pairs (46 altogether) in every cell and we have a lot of cells!</a:t>
            </a:r>
            <a:r>
              <a:rPr lang="en-GB" altLang="en-US" sz="2400">
                <a:latin typeface="Calibri"/>
                <a:ea typeface="Calibri"/>
                <a:cs typeface="Calibri"/>
              </a:rPr>
              <a:t> 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829FC-B778-4A0F-A25D-5BEF9C0E4F28}"/>
              </a:ext>
            </a:extLst>
          </p:cNvPr>
          <p:cNvSpPr txBox="1"/>
          <p:nvPr/>
        </p:nvSpPr>
        <p:spPr>
          <a:xfrm>
            <a:off x="5250386" y="2603041"/>
            <a:ext cx="358896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84632">
              <a:spcBef>
                <a:spcPct val="0"/>
              </a:spcBef>
              <a:spcAft>
                <a:spcPts val="600"/>
              </a:spcAft>
            </a:pPr>
            <a:r>
              <a:rPr lang="en-GB" altLang="en-US" sz="4000" kern="1200">
                <a:solidFill>
                  <a:srgbClr val="009999"/>
                </a:solidFill>
                <a:latin typeface="Calibri"/>
                <a:ea typeface="Calibri"/>
                <a:cs typeface="Calibri"/>
              </a:rPr>
              <a:t>Chromosomes!</a:t>
            </a:r>
            <a:endParaRPr lang="en-GB" altLang="en-US" sz="4000">
              <a:solidFill>
                <a:srgbClr val="009999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7353D379-2894-0002-4FDA-4B95FEC4B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57" y="5660762"/>
            <a:ext cx="1817173" cy="9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59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5d2919-995e-47f3-ad0e-d7b65ecd8ff5">
      <Terms xmlns="http://schemas.microsoft.com/office/infopath/2007/PartnerControls"/>
    </lcf76f155ced4ddcb4097134ff3c332f>
    <TaxCatchAll xmlns="ab31112a-4620-436c-95b3-becbc4d3e874" xsi:nil="true"/>
    <SharedWithUsers xmlns="ab31112a-4620-436c-95b3-becbc4d3e874">
      <UserInfo>
        <DisplayName>Operations Manager</DisplayName>
        <AccountId>12</AccountId>
        <AccountType/>
      </UserInfo>
      <UserInfo>
        <DisplayName>Holli Sheahan</DisplayName>
        <AccountId>13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7695C35A18AE4B988146C7061F4C0C" ma:contentTypeVersion="14" ma:contentTypeDescription="Create a new document." ma:contentTypeScope="" ma:versionID="2aa4f1ca6cb71692cd9dc38d32126f19">
  <xsd:schema xmlns:xsd="http://www.w3.org/2001/XMLSchema" xmlns:xs="http://www.w3.org/2001/XMLSchema" xmlns:p="http://schemas.microsoft.com/office/2006/metadata/properties" xmlns:ns2="9d5d2919-995e-47f3-ad0e-d7b65ecd8ff5" xmlns:ns3="ab31112a-4620-436c-95b3-becbc4d3e874" targetNamespace="http://schemas.microsoft.com/office/2006/metadata/properties" ma:root="true" ma:fieldsID="47e51bbca98576bcccadc2ca7da28e66" ns2:_="" ns3:_="">
    <xsd:import namespace="9d5d2919-995e-47f3-ad0e-d7b65ecd8ff5"/>
    <xsd:import namespace="ab31112a-4620-436c-95b3-becbc4d3e8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d2919-995e-47f3-ad0e-d7b65ecd8f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2dacc60-399d-4271-ab49-00b50309e6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1112a-4620-436c-95b3-becbc4d3e87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b53dc81-2b88-4f0e-a619-6dbd53e6a8cc}" ma:internalName="TaxCatchAll" ma:showField="CatchAllData" ma:web="ab31112a-4620-436c-95b3-becbc4d3e8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F1BE5C-1318-4F6F-B41E-066140288715}">
  <ds:schemaRefs>
    <ds:schemaRef ds:uri="9451ec2c-1aca-4dbe-aa61-46fd2286e30d"/>
    <ds:schemaRef ds:uri="9d5d2919-995e-47f3-ad0e-d7b65ecd8ff5"/>
    <ds:schemaRef ds:uri="ab31112a-4620-436c-95b3-becbc4d3e874"/>
    <ds:schemaRef ds:uri="d393da41-ace5-4b41-b13c-417abd780b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E683C3-701A-4D39-9092-89868A9878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85A2AF-79AD-4713-A4EB-06B69C70C011}">
  <ds:schemaRefs>
    <ds:schemaRef ds:uri="9d5d2919-995e-47f3-ad0e-d7b65ecd8ff5"/>
    <ds:schemaRef ds:uri="ab31112a-4620-436c-95b3-becbc4d3e8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Filer</dc:creator>
  <cp:revision>5</cp:revision>
  <dcterms:created xsi:type="dcterms:W3CDTF">2021-08-18T09:43:56Z</dcterms:created>
  <dcterms:modified xsi:type="dcterms:W3CDTF">2024-02-27T16:13:30Z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0x010100467695C35A18AE4B988146C7061F4C0C</vt:lpwstr>
  </property>
  <property fmtid="{D5CDD505-2E9C-101B-9397-08002B2CF9AE}" pid="3" name="MediaServiceImageTags">
    <vt:lpwstr/>
  </property>
</Properties>
</file>