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4"/>
  </p:sldMasterIdLst>
  <p:notesMasterIdLst>
    <p:notesMasterId r:id="rId31"/>
  </p:notesMasterIdLst>
  <p:sldIdLst>
    <p:sldId id="392" r:id="rId5"/>
    <p:sldId id="393" r:id="rId6"/>
    <p:sldId id="423" r:id="rId7"/>
    <p:sldId id="259" r:id="rId8"/>
    <p:sldId id="260" r:id="rId9"/>
    <p:sldId id="261" r:id="rId10"/>
    <p:sldId id="262" r:id="rId11"/>
    <p:sldId id="263" r:id="rId12"/>
    <p:sldId id="42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422" r:id="rId24"/>
    <p:sldId id="276" r:id="rId25"/>
    <p:sldId id="277" r:id="rId26"/>
    <p:sldId id="278" r:id="rId27"/>
    <p:sldId id="279" r:id="rId28"/>
    <p:sldId id="280" r:id="rId29"/>
    <p:sldId id="264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83F689-BA39-E644-52AA-1076737FA799}" name="Farah Cutter" initials="FC" userId="S::farah.cutter@downsyndromeuk.co.uk::ed1f74e4-2d2c-4dee-aa73-1d8276c6800a" providerId="AD"/>
  <p188:author id="{14810EBC-17DA-F023-C0FB-27208C2DE3A5}" name="Nicola Enoch" initials="NE" userId="S::nicola.enoch@downsyndromeuk.co.uk::4dac6c92-830c-4452-97ce-01c165571c8b" providerId="AD"/>
  <p188:author id="{A57D2AE2-266C-8E7F-325F-6F6BF073CAAB}" name="Lucienne Cooper" initials="LC" userId="S::lucienne.cooper@downsyndromeuk.co.uk::5ce118c5-7309-40b5-a1e8-7d22f71b0e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63"/>
    <a:srgbClr val="E6BC07"/>
    <a:srgbClr val="001E3D"/>
    <a:srgbClr val="EE6C00"/>
    <a:srgbClr val="46B29C"/>
    <a:srgbClr val="FF9300"/>
    <a:srgbClr val="FEE7CA"/>
    <a:srgbClr val="E37B3E"/>
    <a:srgbClr val="FEF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191EF-FA91-D1E5-5B42-FCDF4CF8FE75}" v="10" dt="2024-01-18T09:20:30.808"/>
    <p1510:client id="{09F2FAC4-10C0-EAFE-ED02-6287FE3FCC03}" v="3" dt="2024-01-18T12:21:16.499"/>
    <p1510:client id="{FC2CA662-C8BD-EDD2-D56D-3E0DA3BA5C4B}" v="8" dt="2024-01-18T11:10:29.3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DCA"/>
          </a:solidFill>
        </a:fill>
      </a:tcStyle>
    </a:wholeTbl>
    <a:band2H>
      <a:tcTxStyle/>
      <a:tcStyle>
        <a:tcBdr/>
        <a:fill>
          <a:solidFill>
            <a:srgbClr val="FEF6E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9"/>
          </a:solidFill>
        </a:fill>
      </a:tcStyle>
    </a:wholeTbl>
    <a:band2H>
      <a:tcTxStyle/>
      <a:tcStyle>
        <a:tcBdr/>
        <a:fill>
          <a:solidFill>
            <a:srgbClr val="E6E7ED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9CA"/>
          </a:solidFill>
        </a:fill>
      </a:tcStyle>
    </a:wholeTbl>
    <a:band2H>
      <a:tcTxStyle/>
      <a:tcStyle>
        <a:tcBdr/>
        <a:fill>
          <a:solidFill>
            <a:srgbClr val="FBEDE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/>
    <p:restoredTop sz="94678"/>
  </p:normalViewPr>
  <p:slideViewPr>
    <p:cSldViewPr snapToGrid="0">
      <p:cViewPr varScale="1">
        <p:scale>
          <a:sx n="142" d="100"/>
          <a:sy n="142" d="100"/>
        </p:scale>
        <p:origin x="6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ristov" userId="S::fundraising@downsyndromeuk.co.uk::afa770e4-8cc5-4d72-80ee-df99e027041d" providerId="AD" clId="Web-{012191EF-FA91-D1E5-5B42-FCDF4CF8FE75}"/>
    <pc:docChg chg="modSld">
      <pc:chgData name="Rachel Hristov" userId="S::fundraising@downsyndromeuk.co.uk::afa770e4-8cc5-4d72-80ee-df99e027041d" providerId="AD" clId="Web-{012191EF-FA91-D1E5-5B42-FCDF4CF8FE75}" dt="2024-01-18T09:20:30.808" v="4" actId="20577"/>
      <pc:docMkLst>
        <pc:docMk/>
      </pc:docMkLst>
      <pc:sldChg chg="modSp">
        <pc:chgData name="Rachel Hristov" userId="S::fundraising@downsyndromeuk.co.uk::afa770e4-8cc5-4d72-80ee-df99e027041d" providerId="AD" clId="Web-{012191EF-FA91-D1E5-5B42-FCDF4CF8FE75}" dt="2024-01-18T09:20:30.808" v="4" actId="20577"/>
        <pc:sldMkLst>
          <pc:docMk/>
          <pc:sldMk cId="801232554" sldId="393"/>
        </pc:sldMkLst>
        <pc:spChg chg="mod">
          <ac:chgData name="Rachel Hristov" userId="S::fundraising@downsyndromeuk.co.uk::afa770e4-8cc5-4d72-80ee-df99e027041d" providerId="AD" clId="Web-{012191EF-FA91-D1E5-5B42-FCDF4CF8FE75}" dt="2024-01-18T09:20:30.808" v="4" actId="20577"/>
          <ac:spMkLst>
            <pc:docMk/>
            <pc:sldMk cId="801232554" sldId="393"/>
            <ac:spMk id="4" creationId="{99016B66-540E-AAC4-7680-01336EE824D0}"/>
          </ac:spMkLst>
        </pc:spChg>
      </pc:sldChg>
    </pc:docChg>
  </pc:docChgLst>
  <pc:docChgLst>
    <pc:chgData name="Rachel Hristov" userId="S::fundraising@downsyndromeuk.co.uk::afa770e4-8cc5-4d72-80ee-df99e027041d" providerId="AD" clId="Web-{09F2FAC4-10C0-EAFE-ED02-6287FE3FCC03}"/>
    <pc:docChg chg="modSld">
      <pc:chgData name="Rachel Hristov" userId="S::fundraising@downsyndromeuk.co.uk::afa770e4-8cc5-4d72-80ee-df99e027041d" providerId="AD" clId="Web-{09F2FAC4-10C0-EAFE-ED02-6287FE3FCC03}" dt="2024-01-18T12:21:15.156" v="0" actId="20577"/>
      <pc:docMkLst>
        <pc:docMk/>
      </pc:docMkLst>
      <pc:sldChg chg="modSp">
        <pc:chgData name="Rachel Hristov" userId="S::fundraising@downsyndromeuk.co.uk::afa770e4-8cc5-4d72-80ee-df99e027041d" providerId="AD" clId="Web-{09F2FAC4-10C0-EAFE-ED02-6287FE3FCC03}" dt="2024-01-18T12:21:15.156" v="0" actId="20577"/>
        <pc:sldMkLst>
          <pc:docMk/>
          <pc:sldMk cId="2642373920" sldId="423"/>
        </pc:sldMkLst>
        <pc:spChg chg="mod">
          <ac:chgData name="Rachel Hristov" userId="S::fundraising@downsyndromeuk.co.uk::afa770e4-8cc5-4d72-80ee-df99e027041d" providerId="AD" clId="Web-{09F2FAC4-10C0-EAFE-ED02-6287FE3FCC03}" dt="2024-01-18T12:21:15.156" v="0" actId="20577"/>
          <ac:spMkLst>
            <pc:docMk/>
            <pc:sldMk cId="2642373920" sldId="423"/>
            <ac:spMk id="4" creationId="{16492960-ADA4-7ED3-F9DB-C894401E5616}"/>
          </ac:spMkLst>
        </pc:spChg>
      </pc:sldChg>
    </pc:docChg>
  </pc:docChgLst>
  <pc:docChgLst>
    <pc:chgData name="Holli Sheahan" userId="S::holli.sheahan@downsyndromeuk.co.uk::7ada9247-6a04-4735-99f1-7212b6f87902" providerId="AD" clId="Web-{FC2CA662-C8BD-EDD2-D56D-3E0DA3BA5C4B}"/>
    <pc:docChg chg="modSld">
      <pc:chgData name="Holli Sheahan" userId="S::holli.sheahan@downsyndromeuk.co.uk::7ada9247-6a04-4735-99f1-7212b6f87902" providerId="AD" clId="Web-{FC2CA662-C8BD-EDD2-D56D-3E0DA3BA5C4B}" dt="2024-01-18T11:10:29.377" v="4" actId="20577"/>
      <pc:docMkLst>
        <pc:docMk/>
      </pc:docMkLst>
      <pc:sldChg chg="modSp">
        <pc:chgData name="Holli Sheahan" userId="S::holli.sheahan@downsyndromeuk.co.uk::7ada9247-6a04-4735-99f1-7212b6f87902" providerId="AD" clId="Web-{FC2CA662-C8BD-EDD2-D56D-3E0DA3BA5C4B}" dt="2024-01-18T11:09:16.141" v="0" actId="14100"/>
        <pc:sldMkLst>
          <pc:docMk/>
          <pc:sldMk cId="4111224042" sldId="259"/>
        </pc:sldMkLst>
        <pc:picChg chg="mod">
          <ac:chgData name="Holli Sheahan" userId="S::holli.sheahan@downsyndromeuk.co.uk::7ada9247-6a04-4735-99f1-7212b6f87902" providerId="AD" clId="Web-{FC2CA662-C8BD-EDD2-D56D-3E0DA3BA5C4B}" dt="2024-01-18T11:09:16.141" v="0" actId="14100"/>
          <ac:picMkLst>
            <pc:docMk/>
            <pc:sldMk cId="4111224042" sldId="259"/>
            <ac:picMk id="3" creationId="{B38ED35A-4047-4F73-AEDA-1E02A41F1F3C}"/>
          </ac:picMkLst>
        </pc:picChg>
      </pc:sldChg>
      <pc:sldChg chg="modSp">
        <pc:chgData name="Holli Sheahan" userId="S::holli.sheahan@downsyndromeuk.co.uk::7ada9247-6a04-4735-99f1-7212b6f87902" providerId="AD" clId="Web-{FC2CA662-C8BD-EDD2-D56D-3E0DA3BA5C4B}" dt="2024-01-18T11:09:29.875" v="1" actId="14100"/>
        <pc:sldMkLst>
          <pc:docMk/>
          <pc:sldMk cId="4282400225" sldId="261"/>
        </pc:sldMkLst>
        <pc:picChg chg="mod">
          <ac:chgData name="Holli Sheahan" userId="S::holli.sheahan@downsyndromeuk.co.uk::7ada9247-6a04-4735-99f1-7212b6f87902" providerId="AD" clId="Web-{FC2CA662-C8BD-EDD2-D56D-3E0DA3BA5C4B}" dt="2024-01-18T11:09:29.875" v="1" actId="14100"/>
          <ac:picMkLst>
            <pc:docMk/>
            <pc:sldMk cId="4282400225" sldId="261"/>
            <ac:picMk id="3" creationId="{879DA280-5520-4657-95E0-4A96A021A50B}"/>
          </ac:picMkLst>
        </pc:picChg>
      </pc:sldChg>
      <pc:sldChg chg="modSp">
        <pc:chgData name="Holli Sheahan" userId="S::holli.sheahan@downsyndromeuk.co.uk::7ada9247-6a04-4735-99f1-7212b6f87902" providerId="AD" clId="Web-{FC2CA662-C8BD-EDD2-D56D-3E0DA3BA5C4B}" dt="2024-01-18T11:10:29.377" v="4" actId="20577"/>
        <pc:sldMkLst>
          <pc:docMk/>
          <pc:sldMk cId="2653165784" sldId="265"/>
        </pc:sldMkLst>
        <pc:spChg chg="mod">
          <ac:chgData name="Holli Sheahan" userId="S::holli.sheahan@downsyndromeuk.co.uk::7ada9247-6a04-4735-99f1-7212b6f87902" providerId="AD" clId="Web-{FC2CA662-C8BD-EDD2-D56D-3E0DA3BA5C4B}" dt="2024-01-18T11:10:29.377" v="4" actId="20577"/>
          <ac:spMkLst>
            <pc:docMk/>
            <pc:sldMk cId="2653165784" sldId="265"/>
            <ac:spMk id="4" creationId="{23C234D6-D7A8-407A-81D6-7468EAC1A3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A8117-7DD3-4A6E-A799-60E5A4E593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4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94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1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98A86A4C-0B49-CAFA-42C3-68AED117A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Behaviour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35F00501-F586-173E-4A02-1CA278149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2A41E-3861-4A2F-BA10-4830751C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55F-C9DA-46BB-8F71-86D8D8EAF496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093C6-887A-442F-B04F-413E3F63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BF153-B2A7-47C3-88BD-545486CD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B82F-3153-479C-935D-CB5B2B2CA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3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orange and green rectangle with white text&#10;&#10;Description automatically generated">
            <a:extLst>
              <a:ext uri="{FF2B5EF4-FFF2-40B4-BE49-F238E27FC236}">
                <a16:creationId xmlns:a16="http://schemas.microsoft.com/office/drawing/2014/main" id="{136D2F76-05FF-15A7-4BB2-46FD3D4A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14" y="165734"/>
            <a:ext cx="1490435" cy="8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91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and blue letters on a black background&#10;&#10;Description automatically generated">
            <a:extLst>
              <a:ext uri="{FF2B5EF4-FFF2-40B4-BE49-F238E27FC236}">
                <a16:creationId xmlns:a16="http://schemas.microsoft.com/office/drawing/2014/main" id="{49547D82-8065-239D-6802-7E1420DB3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657" y="230188"/>
            <a:ext cx="1306286" cy="7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lorful squares with white letters&#10;&#10;Description automatically generated">
            <a:extLst>
              <a:ext uri="{FF2B5EF4-FFF2-40B4-BE49-F238E27FC236}">
                <a16:creationId xmlns:a16="http://schemas.microsoft.com/office/drawing/2014/main" id="{C3832E3B-F1D1-CD2D-A5B8-40965E924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73" y="163285"/>
            <a:ext cx="179294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55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E051C-6B72-1589-9CEA-AE790E0E6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084" y="312586"/>
            <a:ext cx="1970865" cy="8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24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orange and green rectangle with white text&#10;&#10;Description automatically generated">
            <a:extLst>
              <a:ext uri="{FF2B5EF4-FFF2-40B4-BE49-F238E27FC236}">
                <a16:creationId xmlns:a16="http://schemas.microsoft.com/office/drawing/2014/main" id="{4315F912-C7EF-28D9-BA97-AB01E0E5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14" y="165734"/>
            <a:ext cx="1490435" cy="8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95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Communication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16" name="Picture 15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045D175E-46F8-08A8-A888-250469196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E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2263"/>
            <a:ext cx="9144000" cy="2387600"/>
          </a:xfrm>
        </p:spPr>
        <p:txBody>
          <a:bodyPr anchor="b"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Health and Physical Development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EA0F9F2F-A340-CD7A-85E7-5375D1CA4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General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F1784FDF-AED9-056C-9DB2-12A740754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45718" anchor="t" anchorCtr="0">
            <a:noAutofit/>
          </a:bodyPr>
          <a:lstStyle/>
          <a:p>
            <a:pPr defTabSz="1218600">
              <a:defRPr/>
            </a:pPr>
            <a:endParaRPr lang="en-GB" sz="80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870C9C2-86E8-C941-E94E-416D469C209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flipH="1">
            <a:off x="9004300" y="6400800"/>
            <a:ext cx="2451100" cy="36830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872B4E-7B73-8062-8552-B6D0EF4A4A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73" y="-2874"/>
            <a:ext cx="977159" cy="9829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D75E6E-27E0-A169-4B82-8D2E3B557FA5}"/>
              </a:ext>
            </a:extLst>
          </p:cNvPr>
          <p:cNvSpPr/>
          <p:nvPr userDrawn="1"/>
        </p:nvSpPr>
        <p:spPr>
          <a:xfrm>
            <a:off x="-21021" y="6176963"/>
            <a:ext cx="12213021" cy="681037"/>
          </a:xfrm>
          <a:prstGeom prst="rect">
            <a:avLst/>
          </a:prstGeom>
          <a:solidFill>
            <a:srgbClr val="46B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1" spc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393898-E10E-FED5-F3D1-7E4719E1D04D}"/>
              </a:ext>
            </a:extLst>
          </p:cNvPr>
          <p:cNvSpPr txBox="1"/>
          <p:nvPr userDrawn="1"/>
        </p:nvSpPr>
        <p:spPr>
          <a:xfrm>
            <a:off x="1784884" y="6367406"/>
            <a:ext cx="6117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by experience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DAC5B98-2877-478E-004A-0CB19F462F8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2639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The image features a simple, solid orange circle with a white, crescent-like shape attached to it.&#10;&#10;AI-generated content may be incorrect.">
            <a:extLst>
              <a:ext uri="{FF2B5EF4-FFF2-40B4-BE49-F238E27FC236}">
                <a16:creationId xmlns:a16="http://schemas.microsoft.com/office/drawing/2014/main" id="{42AAFC3E-3882-BD5A-4786-C6E450CBEE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4" y="6255066"/>
            <a:ext cx="1416755" cy="524830"/>
          </a:xfrm>
          <a:prstGeom prst="rect">
            <a:avLst/>
          </a:prstGeom>
        </p:spPr>
      </p:pic>
      <p:pic>
        <p:nvPicPr>
          <p:cNvPr id="6" name="Picture 5" descr="The image depicts a colorful, abstract pattern of geometric shapes, likely in the form of rectangles or cubes, arranged in a linear, horizontal sequence.&#10;&#10;AI-generated content may be incorrect.">
            <a:extLst>
              <a:ext uri="{FF2B5EF4-FFF2-40B4-BE49-F238E27FC236}">
                <a16:creationId xmlns:a16="http://schemas.microsoft.com/office/drawing/2014/main" id="{E64DE6C5-C53D-FAC3-35A3-156CF93E8E0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43" y="5303525"/>
            <a:ext cx="4255521" cy="21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9" r:id="rId2"/>
    <p:sldLayoutId id="2147483726" r:id="rId3"/>
    <p:sldLayoutId id="2147483727" r:id="rId4"/>
    <p:sldLayoutId id="2147483728" r:id="rId5"/>
    <p:sldLayoutId id="2147483665" r:id="rId6"/>
    <p:sldLayoutId id="2147483708" r:id="rId7"/>
    <p:sldLayoutId id="2147483705" r:id="rId8"/>
    <p:sldLayoutId id="2147483706" r:id="rId9"/>
    <p:sldLayoutId id="2147483707" r:id="rId10"/>
    <p:sldLayoutId id="2147483709" r:id="rId11"/>
    <p:sldLayoutId id="2147483730" r:id="rId12"/>
  </p:sldLayoutIdLst>
  <p:transition>
    <p:fade/>
  </p:transition>
  <p:hf hdr="0" ftr="0" dt="0"/>
  <p:txStyles>
    <p:titleStyle>
      <a:lvl1pPr algn="l" defTabSz="121860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6098" indent="-276098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8" indent="-250710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55296" indent="-241187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64744" indent="-212624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5642" indent="-180898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60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3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ositiveaboutdownsyndrome.co.uk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yJvEwjK0lSQ&amp;list=PLX4qbYOly8nnUZ37QiQW3O-NZC3Wm0zIq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tif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tiff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r_2rmDYfz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05BCE-67CC-D3C1-2E22-BE0881DE30EF}"/>
              </a:ext>
            </a:extLst>
          </p:cNvPr>
          <p:cNvSpPr/>
          <p:nvPr/>
        </p:nvSpPr>
        <p:spPr>
          <a:xfrm>
            <a:off x="0" y="0"/>
            <a:ext cx="12285785" cy="6857238"/>
          </a:xfrm>
          <a:prstGeom prst="rect">
            <a:avLst/>
          </a:prstGeom>
          <a:solidFill>
            <a:srgbClr val="05A5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DC779-C596-6E77-5FC1-FA11D2A9B1FA}"/>
              </a:ext>
            </a:extLst>
          </p:cNvPr>
          <p:cNvSpPr txBox="1"/>
          <p:nvPr/>
        </p:nvSpPr>
        <p:spPr>
          <a:xfrm>
            <a:off x="5533183" y="3923989"/>
            <a:ext cx="665881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syndrome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ED583-5E75-7924-1BDE-07BB389DA19D}"/>
              </a:ext>
            </a:extLst>
          </p:cNvPr>
          <p:cNvSpPr txBox="1"/>
          <p:nvPr/>
        </p:nvSpPr>
        <p:spPr>
          <a:xfrm>
            <a:off x="5533182" y="2993512"/>
            <a:ext cx="6658817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Stage 1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Stars outline">
            <a:extLst>
              <a:ext uri="{FF2B5EF4-FFF2-40B4-BE49-F238E27FC236}">
                <a16:creationId xmlns:a16="http://schemas.microsoft.com/office/drawing/2014/main" id="{F30AD938-E966-8BE0-581C-EED907B4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250" y="4786150"/>
            <a:ext cx="2036311" cy="20363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20FBB4-92A0-29D1-5A76-1736E6D43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" y="17388"/>
            <a:ext cx="5531842" cy="6822461"/>
          </a:xfrm>
          <a:prstGeom prst="rect">
            <a:avLst/>
          </a:prstGeom>
        </p:spPr>
      </p:pic>
      <p:pic>
        <p:nvPicPr>
          <p:cNvPr id="22" name="Graphic 21" descr="Stars with solid fill">
            <a:extLst>
              <a:ext uri="{FF2B5EF4-FFF2-40B4-BE49-F238E27FC236}">
                <a16:creationId xmlns:a16="http://schemas.microsoft.com/office/drawing/2014/main" id="{1B686512-4B0F-7816-16B9-C5C7EA413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56790">
            <a:off x="5894818" y="4925417"/>
            <a:ext cx="2094947" cy="2094947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9B55E4AD-56F1-E90F-CC6D-51AFDE272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6241" y="-146063"/>
            <a:ext cx="2514654" cy="2514654"/>
          </a:xfrm>
          <a:prstGeom prst="rect">
            <a:avLst/>
          </a:prstGeom>
        </p:spPr>
      </p:pic>
      <p:pic>
        <p:nvPicPr>
          <p:cNvPr id="3" name="Picture 2" descr="The image features a simple, solid orange circle with a white, crescent-like shape attached to it.&#10;&#10;AI-generated content may be incorrect.">
            <a:extLst>
              <a:ext uri="{FF2B5EF4-FFF2-40B4-BE49-F238E27FC236}">
                <a16:creationId xmlns:a16="http://schemas.microsoft.com/office/drawing/2014/main" id="{FC123AC7-5123-02AA-62D4-B4B972A943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5" y="734107"/>
            <a:ext cx="4117475" cy="15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89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4468913-2948-4D0B-8C66-4D19E61F3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4850" cy="617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234D6-D7A8-407A-81D6-7468EAC1A35A}"/>
              </a:ext>
            </a:extLst>
          </p:cNvPr>
          <p:cNvSpPr txBox="1"/>
          <p:nvPr/>
        </p:nvSpPr>
        <p:spPr>
          <a:xfrm>
            <a:off x="4927600" y="433387"/>
            <a:ext cx="712470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01E3D"/>
                </a:solidFill>
                <a:latin typeface="Arial" panose="020B0604020202020204" pitchFamily="34" charset="0"/>
              </a:rPr>
              <a:t>Ella has Down syndrome. </a:t>
            </a:r>
          </a:p>
          <a:p>
            <a:endParaRPr lang="en-US" sz="32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1E3D"/>
                </a:solidFill>
                <a:latin typeface="Arial"/>
              </a:rPr>
              <a:t>Down syndrome is not a disease.</a:t>
            </a:r>
          </a:p>
          <a:p>
            <a:r>
              <a:rPr lang="en-US" sz="3200" dirty="0">
                <a:solidFill>
                  <a:srgbClr val="001E3D"/>
                </a:solidFill>
                <a:latin typeface="Arial"/>
              </a:rPr>
              <a:t>You cannot catch Down syndrome; it is something Ella was born with. </a:t>
            </a:r>
            <a:endParaRPr lang="en-US" sz="32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1E3D"/>
                </a:solidFill>
                <a:latin typeface="Arial" panose="020B0604020202020204" pitchFamily="34" charset="0"/>
              </a:rPr>
              <a:t>Ella wants to be treated with respect. </a:t>
            </a:r>
          </a:p>
          <a:p>
            <a:endParaRPr lang="en-US" sz="32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1E3D"/>
                </a:solidFill>
                <a:latin typeface="Arial" panose="020B0604020202020204" pitchFamily="34" charset="0"/>
              </a:rPr>
              <a:t>Sometimes Ella needs help and sometimes she likes to do things by herself… just like you. </a:t>
            </a:r>
            <a:endParaRPr lang="en-GB" sz="32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6A193F2-AC99-492E-A2E3-0473008DDA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487" y="5867400"/>
            <a:ext cx="145281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8CBC1E5-4370-4F9E-8B05-6CA926BC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54118" cy="6200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E637C-FB84-490D-8957-13C0B2DE0EAE}"/>
              </a:ext>
            </a:extLst>
          </p:cNvPr>
          <p:cNvSpPr txBox="1"/>
          <p:nvPr/>
        </p:nvSpPr>
        <p:spPr>
          <a:xfrm>
            <a:off x="4519613" y="566715"/>
            <a:ext cx="703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has a hard time saying some words.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She has to practise some words just like she has to practise sitting still.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Do you have to practise sitting still?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2FE90A3-D219-4F28-999B-19D09D57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645028"/>
            <a:ext cx="1720850" cy="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1200CDA-9B58-4322-8B93-93074A659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14925" cy="6188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6B433-9654-472B-87FB-F55E558802AD}"/>
              </a:ext>
            </a:extLst>
          </p:cNvPr>
          <p:cNvSpPr txBox="1"/>
          <p:nvPr/>
        </p:nvSpPr>
        <p:spPr>
          <a:xfrm>
            <a:off x="5422900" y="27940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can be a good friend.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She can play games and run and jump and climb.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She can share and sometimes she can be very, very silly.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Do you like to be silly?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5076688-65C1-4FAA-92AA-15CBAE2D5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54500" cy="6196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58B02-D326-46ED-A392-4A2539F687D7}"/>
              </a:ext>
            </a:extLst>
          </p:cNvPr>
          <p:cNvSpPr txBox="1"/>
          <p:nvPr/>
        </p:nvSpPr>
        <p:spPr>
          <a:xfrm>
            <a:off x="4826000" y="629335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likes to learn and play but most of all, Ella loves to be with her friends.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What do you think it means to be a good friend?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3F2C123-5161-4F67-833B-40D0F58E5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550" y="5845732"/>
            <a:ext cx="1390650" cy="7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A1214B-B90C-4210-90C8-8D7927704E66}"/>
              </a:ext>
            </a:extLst>
          </p:cNvPr>
          <p:cNvSpPr txBox="1"/>
          <p:nvPr/>
        </p:nvSpPr>
        <p:spPr>
          <a:xfrm>
            <a:off x="508001" y="1232586"/>
            <a:ext cx="57308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has Down syndrome.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1E3D"/>
                </a:solidFill>
                <a:latin typeface="Arial" panose="020B0604020202020204" pitchFamily="34" charset="0"/>
              </a:rPr>
              <a:t>What is Down syndrome?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Babies are born with Down syndrome and will always have it.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89255-A2CA-BC89-1E84-08C0375E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026" y="-24063"/>
            <a:ext cx="5133974" cy="6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378390-18B5-4E78-B457-78F171CB48AC}"/>
              </a:ext>
            </a:extLst>
          </p:cNvPr>
          <p:cNvSpPr txBox="1"/>
          <p:nvPr/>
        </p:nvSpPr>
        <p:spPr>
          <a:xfrm>
            <a:off x="355600" y="1606812"/>
            <a:ext cx="37449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Down syndrome is not an illness.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You cannot catch it like a cold.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9103-27D4-6885-54F5-5F1564A7A8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0"/>
            <a:ext cx="77724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CD5F60-910D-400B-9AC9-A3385627D42A}"/>
              </a:ext>
            </a:extLst>
          </p:cNvPr>
          <p:cNvSpPr txBox="1"/>
          <p:nvPr/>
        </p:nvSpPr>
        <p:spPr>
          <a:xfrm>
            <a:off x="735466" y="1138825"/>
            <a:ext cx="51971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Children with Down syndrome share some physical characteristics...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but look more like their families than each other.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AE77F-D64A-5F80-1E9F-39564F505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056" y="0"/>
            <a:ext cx="5654944" cy="68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A341C6-7DA8-49B9-A253-CE07A0AC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88" y="0"/>
            <a:ext cx="7148512" cy="6200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37F83-1ECF-4B2D-96FC-7C98315D79E1}"/>
              </a:ext>
            </a:extLst>
          </p:cNvPr>
          <p:cNvSpPr txBox="1"/>
          <p:nvPr/>
        </p:nvSpPr>
        <p:spPr>
          <a:xfrm>
            <a:off x="648283" y="1643844"/>
            <a:ext cx="37260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It may take children with Down syndrome longer to learn some things.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7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71106C-4374-45C3-981C-7279F95CA3B4}"/>
              </a:ext>
            </a:extLst>
          </p:cNvPr>
          <p:cNvSpPr txBox="1"/>
          <p:nvPr/>
        </p:nvSpPr>
        <p:spPr>
          <a:xfrm>
            <a:off x="5845422" y="1945046"/>
            <a:ext cx="5138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Let’s try to remember what  Ella can do, that you can do too…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78D2D5D-A37A-6AFA-BAF6-E8652BAA0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22"/>
            <a:ext cx="5229624" cy="682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80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0D666A-2A7D-4D2D-B1AB-413CC29035C1}"/>
              </a:ext>
            </a:extLst>
          </p:cNvPr>
          <p:cNvSpPr txBox="1"/>
          <p:nvPr/>
        </p:nvSpPr>
        <p:spPr>
          <a:xfrm>
            <a:off x="5657850" y="303445"/>
            <a:ext cx="65341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1E3D"/>
                </a:solidFill>
                <a:latin typeface="Arial" panose="020B0604020202020204" pitchFamily="34" charset="0"/>
              </a:rPr>
              <a:t>Ella can…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Help set the table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Run, jump and climb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Dance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Help her sister get a drink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Ride a bike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Count to 10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Laugh and share 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• Learn and play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5ED6C51-B9E0-9C12-827E-9AE2C2DAD4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22"/>
            <a:ext cx="5229624" cy="682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032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3CB3-EB3F-512A-0977-271107D7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6B66-540E-AAC4-7680-01336EE824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7805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/>
              <a:t>This presentation has been created by Down syndrome UK, registered charity number 1184564.</a:t>
            </a:r>
          </a:p>
          <a:p>
            <a:r>
              <a:rPr lang="en-US" sz="2000" dirty="0"/>
              <a:t>It is available for general use but would ask that if a school has a member(s) who has/have Down syndrome, or there are close relatives of a young person with Down syndrome, that you seek permission of the Parents/Carers first.</a:t>
            </a:r>
          </a:p>
          <a:p>
            <a:endParaRPr lang="en-US" sz="2000" dirty="0"/>
          </a:p>
          <a:p>
            <a:r>
              <a:rPr lang="en-US" sz="2000" dirty="0"/>
              <a:t>We hope you find this presentation informative and insightful and welcome your feedback: </a:t>
            </a:r>
            <a:r>
              <a:rPr lang="en-US" sz="2000" dirty="0">
                <a:hlinkClick r:id="rId2"/>
              </a:rPr>
              <a:t>info@downsyndromeuk.co.uk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Please note that this presentation contains links to YouTube, so please ensure you can access beforehand. There is an accompanying lesson plan.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12325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D18933-F3B4-40EF-B1C1-CFEAFBB3996C}"/>
              </a:ext>
            </a:extLst>
          </p:cNvPr>
          <p:cNvSpPr txBox="1"/>
          <p:nvPr/>
        </p:nvSpPr>
        <p:spPr>
          <a:xfrm>
            <a:off x="5080518" y="396751"/>
            <a:ext cx="60928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1E3D"/>
                </a:solidFill>
                <a:latin typeface="Arial" panose="020B0604020202020204" pitchFamily="34" charset="0"/>
              </a:rPr>
              <a:t>Activities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and other children with Down syndrome can find handwriting tricky.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Can you copy the picture with your non-writing hand and wearing a sock on it?!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CDE0E-E28E-5223-126F-94D596E6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22" y="511055"/>
            <a:ext cx="4353508" cy="5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89BF848-30E9-4A74-8205-337C6A160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945007" cy="6186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267E50-9E20-4A64-B738-B82357B3CF71}"/>
              </a:ext>
            </a:extLst>
          </p:cNvPr>
          <p:cNvSpPr txBox="1"/>
          <p:nvPr/>
        </p:nvSpPr>
        <p:spPr>
          <a:xfrm>
            <a:off x="4613988" y="279399"/>
            <a:ext cx="60928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has a hard time saying some words.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She has to practise some words just like she has to practise sitting still.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We are going to try to say some words with our thumbs in our mouths!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name is... Makaton | Sign language words, British sign language, Sign  language">
            <a:extLst>
              <a:ext uri="{FF2B5EF4-FFF2-40B4-BE49-F238E27FC236}">
                <a16:creationId xmlns:a16="http://schemas.microsoft.com/office/drawing/2014/main" id="{29DE64EA-4CE8-4214-8D51-59F169AEC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9213" y="4602600"/>
            <a:ext cx="2395728" cy="15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name is... Makaton | Sign language words, British sign language, Sign  language">
            <a:extLst>
              <a:ext uri="{FF2B5EF4-FFF2-40B4-BE49-F238E27FC236}">
                <a16:creationId xmlns:a16="http://schemas.microsoft.com/office/drawing/2014/main" id="{79107C4B-1427-4E6F-830F-73C490E8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4941" y="22030"/>
            <a:ext cx="5397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8F1BA-4625-48D9-943B-94F4ECB4F303}"/>
              </a:ext>
            </a:extLst>
          </p:cNvPr>
          <p:cNvSpPr txBox="1"/>
          <p:nvPr/>
        </p:nvSpPr>
        <p:spPr>
          <a:xfrm>
            <a:off x="686966" y="837795"/>
            <a:ext cx="62176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E3D"/>
                </a:solidFill>
                <a:latin typeface="Arial" panose="020B0604020202020204" pitchFamily="34" charset="0"/>
              </a:rPr>
              <a:t>Ella finds it hard to say some words. </a:t>
            </a:r>
          </a:p>
          <a:p>
            <a:endParaRPr lang="en-US" sz="24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E3D"/>
                </a:solidFill>
                <a:latin typeface="Arial" panose="020B0604020202020204" pitchFamily="34" charset="0"/>
              </a:rPr>
              <a:t>Children with Down syndrome have a lot to say but can’t always communicate easily. </a:t>
            </a:r>
          </a:p>
          <a:p>
            <a:endParaRPr lang="en-US" sz="24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E3D"/>
                </a:solidFill>
                <a:latin typeface="Arial" panose="020B0604020202020204" pitchFamily="34" charset="0"/>
              </a:rPr>
              <a:t>When they are in KS1, children with Down syndrome may use actions alongside words to help them communicate. </a:t>
            </a:r>
          </a:p>
          <a:p>
            <a:endParaRPr lang="en-US" sz="24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E3D"/>
                </a:solidFill>
                <a:latin typeface="Arial" panose="020B0604020202020204" pitchFamily="34" charset="0"/>
              </a:rPr>
              <a:t>This is called Makaton. </a:t>
            </a:r>
          </a:p>
          <a:p>
            <a:endParaRPr lang="en-US" sz="24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E3D"/>
                </a:solidFill>
                <a:latin typeface="Arial" panose="020B0604020202020204" pitchFamily="34" charset="0"/>
              </a:rPr>
              <a:t>Can you sign your name? </a:t>
            </a:r>
            <a:endParaRPr lang="en-GB" sz="24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F77F5-FFDA-485E-A034-C3DA6FFF3096}"/>
              </a:ext>
            </a:extLst>
          </p:cNvPr>
          <p:cNvSpPr txBox="1"/>
          <p:nvPr/>
        </p:nvSpPr>
        <p:spPr>
          <a:xfrm>
            <a:off x="6711728" y="1812102"/>
            <a:ext cx="41064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Join in with Old Macdonald using singing and signing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DC261-B94B-4123-9213-1BCD5D881F1A}"/>
              </a:ext>
            </a:extLst>
          </p:cNvPr>
          <p:cNvSpPr txBox="1"/>
          <p:nvPr/>
        </p:nvSpPr>
        <p:spPr>
          <a:xfrm>
            <a:off x="985838" y="4961156"/>
            <a:ext cx="10501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Singing Hands: Old MacDonald had a Farm - Makaton Sign Language - YouTube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Singing Hands">
            <a:extLst>
              <a:ext uri="{FF2B5EF4-FFF2-40B4-BE49-F238E27FC236}">
                <a16:creationId xmlns:a16="http://schemas.microsoft.com/office/drawing/2014/main" id="{DEA08898-F9CC-6CE7-1752-9051753D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837" y="1237553"/>
            <a:ext cx="4919905" cy="26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2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5CFF954-B98E-4F7E-82FC-83D8BF53D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618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6929A-E1CA-4812-8147-D80C58A522A4}"/>
              </a:ext>
            </a:extLst>
          </p:cNvPr>
          <p:cNvSpPr txBox="1"/>
          <p:nvPr/>
        </p:nvSpPr>
        <p:spPr>
          <a:xfrm>
            <a:off x="7300335" y="2144578"/>
            <a:ext cx="4427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What else can we remember about Ella?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4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1B6698BA-F645-46DD-A77F-4489FDAD0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72194" cy="6200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0D1B1-4CC3-48E4-B344-F3CCC4D0844E}"/>
              </a:ext>
            </a:extLst>
          </p:cNvPr>
          <p:cNvSpPr txBox="1"/>
          <p:nvPr/>
        </p:nvSpPr>
        <p:spPr>
          <a:xfrm>
            <a:off x="7367500" y="1042111"/>
            <a:ext cx="42942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What does Ella love most?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To be with her friends. </a:t>
            </a:r>
          </a:p>
          <a:p>
            <a:pPr algn="ctr"/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Just like you…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E07C9-4675-502B-AD29-B534DC413332}"/>
              </a:ext>
            </a:extLst>
          </p:cNvPr>
          <p:cNvSpPr txBox="1"/>
          <p:nvPr/>
        </p:nvSpPr>
        <p:spPr bwMode="auto">
          <a:xfrm>
            <a:off x="3614738" y="-542925"/>
            <a:ext cx="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33874C9-EC33-4510-58BF-385FF43414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04" y="4010724"/>
            <a:ext cx="436297" cy="436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5B2DAC7-4CC5-519B-AABC-00D42AA708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362" y="5028841"/>
            <a:ext cx="510581" cy="51058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F10DD95-A984-E0C4-FFE8-DF57C08C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2603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For more information visit: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3200" dirty="0" err="1">
                <a:solidFill>
                  <a:srgbClr val="000000"/>
                </a:solidFill>
              </a:rPr>
              <a:t>www.downsyndromeuk.co.uk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DSUK&#10;&#10;AI-generated content may be incorrect.">
            <a:extLst>
              <a:ext uri="{FF2B5EF4-FFF2-40B4-BE49-F238E27FC236}">
                <a16:creationId xmlns:a16="http://schemas.microsoft.com/office/drawing/2014/main" id="{C27500D4-2737-EB35-0E58-BDB876A8F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9" y="578481"/>
            <a:ext cx="5053148" cy="2789663"/>
          </a:xfrm>
          <a:prstGeom prst="rect">
            <a:avLst/>
          </a:prstGeom>
        </p:spPr>
      </p:pic>
      <p:pic>
        <p:nvPicPr>
          <p:cNvPr id="9" name="Picture 8" descr="The image depicts the logo of the Down Syndrome UK, featuring a pair of pants and the number 4, symbolizing the organization's focus on education and support for individuals with Down Syndrome.&#10;&#10;AI-generated content may be incorrect.">
            <a:extLst>
              <a:ext uri="{FF2B5EF4-FFF2-40B4-BE49-F238E27FC236}">
                <a16:creationId xmlns:a16="http://schemas.microsoft.com/office/drawing/2014/main" id="{274D96EA-A18D-4AFD-408B-1408AB71D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7"/>
          <a:stretch>
            <a:fillRect/>
          </a:stretch>
        </p:blipFill>
        <p:spPr>
          <a:xfrm>
            <a:off x="4618233" y="4720458"/>
            <a:ext cx="996222" cy="752152"/>
          </a:xfrm>
          <a:prstGeom prst="rect">
            <a:avLst/>
          </a:prstGeom>
        </p:spPr>
      </p:pic>
      <p:pic>
        <p:nvPicPr>
          <p:cNvPr id="13" name="Picture 12" descr="Sessions&#10;&#10;AI-generated content may be incorrect.">
            <a:extLst>
              <a:ext uri="{FF2B5EF4-FFF2-40B4-BE49-F238E27FC236}">
                <a16:creationId xmlns:a16="http://schemas.microsoft.com/office/drawing/2014/main" id="{8EDE6D6E-CECD-BDAF-5C5E-358D76E5C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9"/>
          <a:stretch>
            <a:fillRect/>
          </a:stretch>
        </p:blipFill>
        <p:spPr>
          <a:xfrm>
            <a:off x="3011275" y="4723223"/>
            <a:ext cx="1301809" cy="775040"/>
          </a:xfrm>
          <a:prstGeom prst="rect">
            <a:avLst/>
          </a:prstGeom>
        </p:spPr>
      </p:pic>
      <p:pic>
        <p:nvPicPr>
          <p:cNvPr id="16" name="Picture 15" descr="Heart Buddies Down Syndrome UK Support.&#10;&#10;AI-generated content may be incorrect.">
            <a:extLst>
              <a:ext uri="{FF2B5EF4-FFF2-40B4-BE49-F238E27FC236}">
                <a16:creationId xmlns:a16="http://schemas.microsoft.com/office/drawing/2014/main" id="{66FDC6A2-0241-09E3-8A1C-989398214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2"/>
          <a:stretch>
            <a:fillRect/>
          </a:stretch>
        </p:blipFill>
        <p:spPr>
          <a:xfrm>
            <a:off x="1788383" y="4723545"/>
            <a:ext cx="935930" cy="777708"/>
          </a:xfrm>
          <a:prstGeom prst="rect">
            <a:avLst/>
          </a:prstGeom>
        </p:spPr>
      </p:pic>
      <p:pic>
        <p:nvPicPr>
          <p:cNvPr id="27" name="Picture 26" descr="UK Community&#10;&#10;AI-generated content may be incorrect.">
            <a:extLst>
              <a:ext uri="{FF2B5EF4-FFF2-40B4-BE49-F238E27FC236}">
                <a16:creationId xmlns:a16="http://schemas.microsoft.com/office/drawing/2014/main" id="{B648C2B0-2ED9-8EDF-2FBB-FE3E31F680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8"/>
          <a:stretch>
            <a:fillRect/>
          </a:stretch>
        </p:blipFill>
        <p:spPr>
          <a:xfrm>
            <a:off x="113346" y="4570633"/>
            <a:ext cx="1597843" cy="93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E615E2-2687-AE38-3DAE-7B10F4F5B3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5"/>
          <a:stretch>
            <a:fillRect/>
          </a:stretch>
        </p:blipFill>
        <p:spPr>
          <a:xfrm>
            <a:off x="11099134" y="4686300"/>
            <a:ext cx="886399" cy="806041"/>
          </a:xfrm>
          <a:prstGeom prst="rect">
            <a:avLst/>
          </a:prstGeom>
        </p:spPr>
      </p:pic>
      <p:pic>
        <p:nvPicPr>
          <p:cNvPr id="35" name="Picture 34" descr="Service&#10;&#10;AI-generated content may be incorrect.">
            <a:extLst>
              <a:ext uri="{FF2B5EF4-FFF2-40B4-BE49-F238E27FC236}">
                <a16:creationId xmlns:a16="http://schemas.microsoft.com/office/drawing/2014/main" id="{E0C36E5F-55DF-EED8-C5FD-F7404299C6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/>
          <a:stretch>
            <a:fillRect/>
          </a:stretch>
        </p:blipFill>
        <p:spPr>
          <a:xfrm>
            <a:off x="9962899" y="4687429"/>
            <a:ext cx="935931" cy="851992"/>
          </a:xfrm>
          <a:prstGeom prst="rect">
            <a:avLst/>
          </a:prstGeom>
        </p:spPr>
      </p:pic>
      <p:pic>
        <p:nvPicPr>
          <p:cNvPr id="37" name="Picture 36" descr="DSUK,&#10;&#10;AI-generated content may be incorrect.">
            <a:extLst>
              <a:ext uri="{FF2B5EF4-FFF2-40B4-BE49-F238E27FC236}">
                <a16:creationId xmlns:a16="http://schemas.microsoft.com/office/drawing/2014/main" id="{8E042BF1-F96E-4482-7237-56DB6D1A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1"/>
          <a:stretch>
            <a:fillRect/>
          </a:stretch>
        </p:blipFill>
        <p:spPr>
          <a:xfrm>
            <a:off x="8703054" y="4686301"/>
            <a:ext cx="1103362" cy="806041"/>
          </a:xfrm>
          <a:prstGeom prst="rect">
            <a:avLst/>
          </a:prstGeom>
        </p:spPr>
      </p:pic>
      <p:pic>
        <p:nvPicPr>
          <p:cNvPr id="39" name="Picture 38" descr="The image depicts the logo of the Down Syndrome UK, which is an educational program focused on supporting individuals with Down syndrome.&#10;&#10;AI-generated content may be incorrect.">
            <a:extLst>
              <a:ext uri="{FF2B5EF4-FFF2-40B4-BE49-F238E27FC236}">
                <a16:creationId xmlns:a16="http://schemas.microsoft.com/office/drawing/2014/main" id="{C38F71C5-6850-4557-4383-88DC5233D2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8"/>
          <a:stretch>
            <a:fillRect/>
          </a:stretch>
        </p:blipFill>
        <p:spPr>
          <a:xfrm>
            <a:off x="7335520" y="4701782"/>
            <a:ext cx="1060861" cy="770828"/>
          </a:xfrm>
          <a:prstGeom prst="rect">
            <a:avLst/>
          </a:prstGeom>
        </p:spPr>
      </p:pic>
      <p:pic>
        <p:nvPicPr>
          <p:cNvPr id="41" name="Picture 40" descr="Down Syndrome UK Programme.&#10;&#10;AI-generated content may be incorrect.">
            <a:extLst>
              <a:ext uri="{FF2B5EF4-FFF2-40B4-BE49-F238E27FC236}">
                <a16:creationId xmlns:a16="http://schemas.microsoft.com/office/drawing/2014/main" id="{F55D1482-6983-4215-0677-7D1394C43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8"/>
          <a:stretch>
            <a:fillRect/>
          </a:stretch>
        </p:blipFill>
        <p:spPr>
          <a:xfrm>
            <a:off x="5805632" y="4716033"/>
            <a:ext cx="1301809" cy="7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087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3DE-7216-15B1-D59A-D310728C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66"/>
            <a:ext cx="10515600" cy="1325563"/>
          </a:xfrm>
        </p:spPr>
        <p:txBody>
          <a:bodyPr/>
          <a:lstStyle/>
          <a:p>
            <a:r>
              <a:rPr lang="en-US" sz="4400" b="1" dirty="0"/>
              <a:t>We are the same and we are different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92960-ADA4-7ED3-F9DB-C894401E5616}"/>
              </a:ext>
            </a:extLst>
          </p:cNvPr>
          <p:cNvSpPr txBox="1"/>
          <p:nvPr/>
        </p:nvSpPr>
        <p:spPr>
          <a:xfrm>
            <a:off x="0" y="1127874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  <a:hlinkClick r:id="rId2"/>
              </a:rPr>
              <a:t>Chloe explains Down syndrome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64A0C3F9-B9A7-45C4-3022-B51E6448DBB3}"/>
              </a:ext>
            </a:extLst>
          </p:cNvPr>
          <p:cNvSpPr/>
          <p:nvPr/>
        </p:nvSpPr>
        <p:spPr>
          <a:xfrm>
            <a:off x="897294" y="2374825"/>
            <a:ext cx="4800600" cy="3657600"/>
          </a:xfrm>
          <a:prstGeom prst="roundRect">
            <a:avLst/>
          </a:prstGeom>
          <a:noFill/>
          <a:ln w="69850">
            <a:solidFill>
              <a:srgbClr val="E6B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D99C66E7-278F-11D3-D2F8-D12977E857AA}"/>
              </a:ext>
            </a:extLst>
          </p:cNvPr>
          <p:cNvSpPr/>
          <p:nvPr/>
        </p:nvSpPr>
        <p:spPr>
          <a:xfrm>
            <a:off x="6311900" y="2374825"/>
            <a:ext cx="4800600" cy="3657600"/>
          </a:xfrm>
          <a:prstGeom prst="roundRect">
            <a:avLst/>
          </a:prstGeom>
          <a:noFill/>
          <a:ln w="69850">
            <a:solidFill>
              <a:srgbClr val="E6B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A5A00-18ED-0D7F-D9EA-17811564E789}"/>
              </a:ext>
            </a:extLst>
          </p:cNvPr>
          <p:cNvSpPr txBox="1"/>
          <p:nvPr/>
        </p:nvSpPr>
        <p:spPr>
          <a:xfrm>
            <a:off x="838200" y="1754385"/>
            <a:ext cx="485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163"/>
                </a:solidFill>
                <a:latin typeface="+mj-lt"/>
              </a:rPr>
              <a:t>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AC450-ED66-CE51-DF6E-131EEFDB5C0C}"/>
              </a:ext>
            </a:extLst>
          </p:cNvPr>
          <p:cNvSpPr txBox="1"/>
          <p:nvPr/>
        </p:nvSpPr>
        <p:spPr>
          <a:xfrm>
            <a:off x="6311900" y="168274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163"/>
                </a:solidFill>
                <a:latin typeface="+mj-lt"/>
              </a:rPr>
              <a:t>My</a:t>
            </a:r>
            <a:r>
              <a:rPr lang="en-GB" dirty="0">
                <a:solidFill>
                  <a:srgbClr val="006163"/>
                </a:solidFill>
                <a:latin typeface="+mj-lt"/>
              </a:rPr>
              <a:t>  </a:t>
            </a:r>
            <a:r>
              <a:rPr lang="en-GB" sz="4000" b="1" dirty="0">
                <a:solidFill>
                  <a:srgbClr val="006163"/>
                </a:solidFill>
                <a:latin typeface="+mj-lt"/>
              </a:rPr>
              <a:t>friend</a:t>
            </a:r>
            <a:endParaRPr lang="en-GB" b="1" dirty="0">
              <a:solidFill>
                <a:srgbClr val="00616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3739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38ED35A-4047-4F73-AEDA-1E02A41F1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761" y="271462"/>
            <a:ext cx="5185070" cy="566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122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7C8728B-915F-4462-B3A6-116B2633A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51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C1A1E-E885-4359-BA49-3FD86BCF997E}"/>
              </a:ext>
            </a:extLst>
          </p:cNvPr>
          <p:cNvSpPr txBox="1"/>
          <p:nvPr/>
        </p:nvSpPr>
        <p:spPr>
          <a:xfrm>
            <a:off x="6146802" y="320675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+mj-lt"/>
              </a:rPr>
              <a:t>This is Ella. </a:t>
            </a:r>
          </a:p>
          <a:p>
            <a:endParaRPr lang="en-US" sz="3600" dirty="0">
              <a:solidFill>
                <a:srgbClr val="001E3D"/>
              </a:solidFill>
              <a:latin typeface="+mj-lt"/>
            </a:endParaRPr>
          </a:p>
          <a:p>
            <a:r>
              <a:rPr lang="en-US" sz="3600" dirty="0">
                <a:solidFill>
                  <a:srgbClr val="001E3D"/>
                </a:solidFill>
                <a:latin typeface="+mj-lt"/>
              </a:rPr>
              <a:t>Ella is seven years old and likes to go to school. </a:t>
            </a:r>
          </a:p>
          <a:p>
            <a:endParaRPr lang="en-US" sz="3600" dirty="0">
              <a:solidFill>
                <a:srgbClr val="001E3D"/>
              </a:solidFill>
              <a:latin typeface="+mj-lt"/>
            </a:endParaRPr>
          </a:p>
          <a:p>
            <a:r>
              <a:rPr lang="en-US" sz="3600" dirty="0">
                <a:solidFill>
                  <a:srgbClr val="001E3D"/>
                </a:solidFill>
                <a:latin typeface="+mj-lt"/>
              </a:rPr>
              <a:t>Every day she packs her lunch and puts on her backpack. </a:t>
            </a:r>
          </a:p>
          <a:p>
            <a:endParaRPr lang="en-US" sz="3600" dirty="0">
              <a:solidFill>
                <a:srgbClr val="001E3D"/>
              </a:solidFill>
              <a:latin typeface="+mj-lt"/>
            </a:endParaRPr>
          </a:p>
          <a:p>
            <a:r>
              <a:rPr lang="en-US" sz="3600" b="1" dirty="0">
                <a:solidFill>
                  <a:srgbClr val="001E3D"/>
                </a:solidFill>
                <a:latin typeface="+mj-lt"/>
              </a:rPr>
              <a:t>Do you like school? </a:t>
            </a:r>
            <a:endParaRPr lang="en-GB" sz="3600" b="1" dirty="0">
              <a:solidFill>
                <a:srgbClr val="001E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43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79DA280-5520-4657-95E0-4A96A021A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83943" cy="6149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52160-CB51-443B-858D-1F0E4A42CEFC}"/>
              </a:ext>
            </a:extLst>
          </p:cNvPr>
          <p:cNvSpPr txBox="1"/>
          <p:nvPr/>
        </p:nvSpPr>
        <p:spPr>
          <a:xfrm>
            <a:off x="6096000" y="748501"/>
            <a:ext cx="5944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Ella has blond hair and blue eyes. She wears pink glasses. </a:t>
            </a:r>
          </a:p>
          <a:p>
            <a:endParaRPr lang="en-US" sz="3200" dirty="0">
              <a:solidFill>
                <a:srgbClr val="001E3D"/>
              </a:solidFill>
              <a:latin typeface="+mj-lt"/>
            </a:endParaRPr>
          </a:p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Do you have blue eyes too?</a:t>
            </a:r>
          </a:p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Or do you have brown eyes? </a:t>
            </a:r>
          </a:p>
          <a:p>
            <a:endParaRPr lang="en-US" sz="3200" dirty="0">
              <a:solidFill>
                <a:srgbClr val="001E3D"/>
              </a:solidFill>
              <a:latin typeface="+mj-lt"/>
            </a:endParaRPr>
          </a:p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Maybe your eyes are green. </a:t>
            </a:r>
          </a:p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Or purple. </a:t>
            </a:r>
          </a:p>
          <a:p>
            <a:r>
              <a:rPr lang="en-US" sz="3200" dirty="0">
                <a:solidFill>
                  <a:srgbClr val="001E3D"/>
                </a:solidFill>
                <a:latin typeface="+mj-lt"/>
              </a:rPr>
              <a:t>Or maybe even aquamarine. </a:t>
            </a:r>
            <a:endParaRPr lang="en-GB" sz="3200" dirty="0">
              <a:solidFill>
                <a:srgbClr val="001E3D"/>
              </a:solidFill>
              <a:latin typeface="+mj-lt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08BECBC-3F18-4741-8FB0-45D9E99EE3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5826814"/>
            <a:ext cx="1619250" cy="8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F815995-B51D-4C24-9877-4F3E59F1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58" y="1871807"/>
            <a:ext cx="11556684" cy="3114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1A900-758D-47E9-8653-A21C218F789A}"/>
              </a:ext>
            </a:extLst>
          </p:cNvPr>
          <p:cNvSpPr txBox="1"/>
          <p:nvPr/>
        </p:nvSpPr>
        <p:spPr>
          <a:xfrm>
            <a:off x="444500" y="419100"/>
            <a:ext cx="1087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is small. She might be smaller than you.</a:t>
            </a: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And she might not run as fast as you.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D2A89-4F0B-4EBF-B85E-44A1DA6026AD}"/>
              </a:ext>
            </a:extLst>
          </p:cNvPr>
          <p:cNvSpPr txBox="1"/>
          <p:nvPr/>
        </p:nvSpPr>
        <p:spPr>
          <a:xfrm>
            <a:off x="444500" y="5232040"/>
            <a:ext cx="1078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But she still wants to be included… just like you.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FDF8BEA-9907-4419-9C2B-2906C4170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300" y="5775420"/>
            <a:ext cx="1631949" cy="8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D4B959D-ABB7-44D7-BE46-CA6B2B9C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238771" cy="6186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BFC95-D88E-47E7-8F24-5D7059D053D8}"/>
              </a:ext>
            </a:extLst>
          </p:cNvPr>
          <p:cNvSpPr txBox="1"/>
          <p:nvPr/>
        </p:nvSpPr>
        <p:spPr>
          <a:xfrm>
            <a:off x="5929312" y="572821"/>
            <a:ext cx="5676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can count to ten and knows all of her letters.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She can set the table and help her baby sister get a drink of milk.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What do you help with at home?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A0C5CDE-2F8F-4C7E-85C5-7D4D982298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88"/>
            <a:ext cx="4914900" cy="6143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257AC-532A-4DB6-9765-79E08B2F55A7}"/>
              </a:ext>
            </a:extLst>
          </p:cNvPr>
          <p:cNvSpPr txBox="1"/>
          <p:nvPr/>
        </p:nvSpPr>
        <p:spPr>
          <a:xfrm>
            <a:off x="5651500" y="533400"/>
            <a:ext cx="541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 loves to dance and ride her bike.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Ella’s bike is blue with a basket on the front.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Do you have a bike? </a:t>
            </a:r>
          </a:p>
          <a:p>
            <a:endParaRPr lang="en-US" sz="3600" dirty="0">
              <a:solidFill>
                <a:srgbClr val="001E3D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D"/>
                </a:solidFill>
                <a:latin typeface="Arial" panose="020B0604020202020204" pitchFamily="34" charset="0"/>
              </a:rPr>
              <a:t>What colour is it? </a:t>
            </a:r>
            <a:endParaRPr lang="en-GB" sz="3600" dirty="0">
              <a:solidFill>
                <a:srgbClr val="001E3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9A5E34A-CAC6-4D93-8AC9-687022EA9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5787510"/>
            <a:ext cx="1416050" cy="7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5500"/>
      </p:ext>
    </p:extLst>
  </p:cSld>
  <p:clrMapOvr>
    <a:masterClrMapping/>
  </p:clrMapOvr>
</p:sld>
</file>

<file path=ppt/theme/theme1.xml><?xml version="1.0" encoding="utf-8"?>
<a:theme xmlns:a="http://schemas.openxmlformats.org/drawingml/2006/main" name="001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25.potx" id="{5E22847D-5CBF-4CA8-8CE3-232DAB546EA5}" vid="{4B24E3B9-20E2-4138-8309-8028B113B2B8}"/>
    </a:ext>
  </a:extLst>
</a:theme>
</file>

<file path=ppt/theme/theme2.xml><?xml version="1.0" encoding="utf-8"?>
<a:theme xmlns:a="http://schemas.openxmlformats.org/drawingml/2006/main" name="001">
  <a:themeElements>
    <a:clrScheme name="0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FF"/>
      </a:hlink>
      <a:folHlink>
        <a:srgbClr val="FF00FF"/>
      </a:folHlink>
    </a:clrScheme>
    <a:fontScheme name="00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695C35A18AE4B988146C7061F4C0C" ma:contentTypeVersion="13" ma:contentTypeDescription="Create a new document." ma:contentTypeScope="" ma:versionID="c3deaf323dbd515b32e14efbc1cfdd13">
  <xsd:schema xmlns:xsd="http://www.w3.org/2001/XMLSchema" xmlns:xs="http://www.w3.org/2001/XMLSchema" xmlns:p="http://schemas.microsoft.com/office/2006/metadata/properties" xmlns:ns2="9d5d2919-995e-47f3-ad0e-d7b65ecd8ff5" xmlns:ns3="ab31112a-4620-436c-95b3-becbc4d3e874" targetNamespace="http://schemas.microsoft.com/office/2006/metadata/properties" ma:root="true" ma:fieldsID="e628ac7a9d7424a6c798a97051f3d704" ns2:_="" ns3:_="">
    <xsd:import namespace="9d5d2919-995e-47f3-ad0e-d7b65ecd8ff5"/>
    <xsd:import namespace="ab31112a-4620-436c-95b3-becbc4d3e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d2919-995e-47f3-ad0e-d7b65ecd8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2dacc60-399d-4271-ab49-00b50309e6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1112a-4620-436c-95b3-becbc4d3e8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b53dc81-2b88-4f0e-a619-6dbd53e6a8cc}" ma:internalName="TaxCatchAll" ma:showField="CatchAllData" ma:web="ab31112a-4620-436c-95b3-becbc4d3e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31112a-4620-436c-95b3-becbc4d3e874">
      <UserInfo>
        <DisplayName>SharingLinks.8729a9f7-d59e-40a1-92ae-87ffce7cb6f8.Flexible.edc06b07-4e7c-45e4-8524-d83f2519e175</DisplayName>
        <AccountId>27</AccountId>
        <AccountType/>
      </UserInfo>
      <UserInfo>
        <DisplayName>Chloe  Stones</DisplayName>
        <AccountId>12</AccountId>
        <AccountType/>
      </UserInfo>
      <UserInfo>
        <DisplayName>Vicky Price-John</DisplayName>
        <AccountId>17</AccountId>
        <AccountType/>
      </UserInfo>
      <UserInfo>
        <DisplayName>Operations Manager</DisplayName>
        <AccountId>74</AccountId>
        <AccountType/>
      </UserInfo>
      <UserInfo>
        <DisplayName>Nicola Enoch</DisplayName>
        <AccountId>18</AccountId>
        <AccountType/>
      </UserInfo>
    </SharedWithUsers>
    <lcf76f155ced4ddcb4097134ff3c332f xmlns="9d5d2919-995e-47f3-ad0e-d7b65ecd8ff5">
      <Terms xmlns="http://schemas.microsoft.com/office/infopath/2007/PartnerControls"/>
    </lcf76f155ced4ddcb4097134ff3c332f>
    <TaxCatchAll xmlns="ab31112a-4620-436c-95b3-becbc4d3e8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D8670-A35A-4D85-935A-E25AB2F01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d2919-995e-47f3-ad0e-d7b65ecd8ff5"/>
    <ds:schemaRef ds:uri="ab31112a-4620-436c-95b3-becbc4d3e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BE68D-A844-423B-9E8B-2A91B883E161}">
  <ds:schemaRefs>
    <ds:schemaRef ds:uri="9451ec2c-1aca-4dbe-aa61-46fd2286e30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d393da41-ace5-4b41-b13c-417abd780bbf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31112a-4620-436c-95b3-becbc4d3e874"/>
    <ds:schemaRef ds:uri="9d5d2919-995e-47f3-ad0e-d7b65ecd8ff5"/>
  </ds:schemaRefs>
</ds:datastoreItem>
</file>

<file path=customXml/itemProps3.xml><?xml version="1.0" encoding="utf-8"?>
<ds:datastoreItem xmlns:ds="http://schemas.openxmlformats.org/officeDocument/2006/customXml" ds:itemID="{1199B054-C0A0-449F-BAE8-D4A11D412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769</Words>
  <Application>Microsoft Office PowerPoint</Application>
  <PresentationFormat>Widescreen</PresentationFormat>
  <Paragraphs>118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Futura</vt:lpstr>
      <vt:lpstr>Wingdings</vt:lpstr>
      <vt:lpstr>001</vt:lpstr>
      <vt:lpstr>PowerPoint Presentation</vt:lpstr>
      <vt:lpstr>Introduction</vt:lpstr>
      <vt:lpstr>We are the same and we are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visit: www.downsyndromeuk.co.uk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Northampton</dc:title>
  <dc:creator>Claire Hutchinson</dc:creator>
  <cp:lastModifiedBy>Claire Hutchinson</cp:lastModifiedBy>
  <cp:revision>55</cp:revision>
  <dcterms:modified xsi:type="dcterms:W3CDTF">2026-01-26T10:13:08Z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0x010100467695C35A18AE4B988146C7061F4C0C</vt:lpwstr>
  </property>
  <property fmtid="{D5CDD505-2E9C-101B-9397-08002B2CF9AE}" pid="3" name="MediaServiceImageTags">
    <vt:lpwstr/>
  </property>
</Properties>
</file>